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64" r:id="rId3"/>
    <p:sldId id="271" r:id="rId4"/>
    <p:sldId id="267" r:id="rId5"/>
    <p:sldId id="268" r:id="rId6"/>
    <p:sldId id="265" r:id="rId7"/>
    <p:sldId id="269" r:id="rId8"/>
    <p:sldId id="270" r:id="rId9"/>
    <p:sldId id="272" r:id="rId10"/>
    <p:sldId id="273" r:id="rId11"/>
    <p:sldId id="274" r:id="rId12"/>
    <p:sldId id="266" r:id="rId13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EC1"/>
    <a:srgbClr val="3166CF"/>
    <a:srgbClr val="009FBA"/>
    <a:srgbClr val="FF3300"/>
    <a:srgbClr val="0F5494"/>
    <a:srgbClr val="FFD624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4" d="100"/>
          <a:sy n="84" d="100"/>
        </p:scale>
        <p:origin x="65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94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95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271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583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540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54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64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476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71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08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2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52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22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08912" cy="1944216"/>
          </a:xfrm>
        </p:spPr>
        <p:txBody>
          <a:bodyPr/>
          <a:lstStyle/>
          <a:p>
            <a:r>
              <a:rPr lang="fr-BE" dirty="0" smtClean="0"/>
              <a:t>La </a:t>
            </a:r>
            <a:r>
              <a:rPr lang="fr-BE" dirty="0" err="1" smtClean="0"/>
              <a:t>strategia</a:t>
            </a:r>
            <a:r>
              <a:rPr lang="fr-BE" dirty="0" smtClean="0"/>
              <a:t> </a:t>
            </a:r>
            <a:r>
              <a:rPr lang="fr-BE" dirty="0" err="1" smtClean="0"/>
              <a:t>europea</a:t>
            </a:r>
            <a:r>
              <a:rPr lang="fr-BE" dirty="0" smtClean="0"/>
              <a:t> per la </a:t>
            </a:r>
            <a:r>
              <a:rPr lang="fr-BE" dirty="0" err="1" smtClean="0"/>
              <a:t>trasparenza</a:t>
            </a:r>
            <a:r>
              <a:rPr lang="fr-BE" dirty="0" smtClean="0"/>
              <a:t> delle </a:t>
            </a:r>
            <a:r>
              <a:rPr lang="fr-BE" dirty="0" err="1" smtClean="0"/>
              <a:t>qualificazioni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4221088"/>
            <a:ext cx="5328592" cy="792088"/>
          </a:xfrm>
        </p:spPr>
        <p:txBody>
          <a:bodyPr/>
          <a:lstStyle/>
          <a:p>
            <a:r>
              <a:rPr lang="fr-BE" dirty="0" smtClean="0"/>
              <a:t>Roma, 4 </a:t>
            </a:r>
            <a:r>
              <a:rPr lang="fr-BE" dirty="0" err="1" smtClean="0"/>
              <a:t>dicembre</a:t>
            </a:r>
            <a:r>
              <a:rPr lang="fr-BE" dirty="0" smtClean="0"/>
              <a:t> 2018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02128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  <a:t>Carlo Scatoli</a:t>
            </a:r>
            <a:b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  <a:t>DG </a:t>
            </a:r>
            <a:r>
              <a:rPr lang="fr-BE" sz="1400" b="0" dirty="0" err="1" smtClean="0">
                <a:solidFill>
                  <a:schemeClr val="bg1">
                    <a:lumMod val="95000"/>
                  </a:schemeClr>
                </a:solidFill>
              </a:rPr>
              <a:t>Occupazione</a:t>
            </a:r>
            <a: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BE" sz="1400" b="0" dirty="0" err="1" smtClean="0">
                <a:solidFill>
                  <a:schemeClr val="bg1">
                    <a:lumMod val="95000"/>
                  </a:schemeClr>
                </a:solidFill>
              </a:rPr>
              <a:t>affari</a:t>
            </a:r>
            <a: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fr-BE" sz="1400" b="0" dirty="0" err="1" smtClean="0">
                <a:solidFill>
                  <a:schemeClr val="bg1">
                    <a:lumMod val="95000"/>
                  </a:schemeClr>
                </a:solidFill>
              </a:rPr>
              <a:t>sociali</a:t>
            </a:r>
            <a:r>
              <a:rPr lang="fr-BE" sz="1400" b="0" dirty="0" smtClean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fr-BE" sz="1400" b="0" dirty="0" err="1" smtClean="0">
                <a:solidFill>
                  <a:schemeClr val="bg1">
                    <a:lumMod val="95000"/>
                  </a:schemeClr>
                </a:solidFill>
              </a:rPr>
              <a:t>inclusione</a:t>
            </a:r>
            <a:endParaRPr lang="en-GB" sz="1400" b="0" dirty="0" err="1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251520" y="44624"/>
            <a:ext cx="3024336" cy="3327388"/>
            <a:chOff x="251520" y="116632"/>
            <a:chExt cx="3024336" cy="33273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552" y="620688"/>
              <a:ext cx="970337" cy="151216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83970" y="188640"/>
              <a:ext cx="1296144" cy="104056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2282" y="1229206"/>
              <a:ext cx="1120052" cy="117424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4720" y="2289228"/>
              <a:ext cx="1152128" cy="908803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/>
          </p:nvSpPr>
          <p:spPr>
            <a:xfrm>
              <a:off x="251520" y="116632"/>
              <a:ext cx="3024336" cy="3327388"/>
            </a:xfrm>
            <a:prstGeom prst="roundRect">
              <a:avLst/>
            </a:prstGeom>
            <a:noFill/>
            <a:ln w="28575">
              <a:solidFill>
                <a:srgbClr val="009FB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63888" y="332656"/>
            <a:ext cx="4032448" cy="3111364"/>
            <a:chOff x="3563888" y="332656"/>
            <a:chExt cx="4032448" cy="3111364"/>
          </a:xfrm>
        </p:grpSpPr>
        <p:sp>
          <p:nvSpPr>
            <p:cNvPr id="14" name="TextBox 13"/>
            <p:cNvSpPr txBox="1"/>
            <p:nvPr/>
          </p:nvSpPr>
          <p:spPr>
            <a:xfrm>
              <a:off x="3563888" y="332656"/>
              <a:ext cx="4032448" cy="461665"/>
            </a:xfrm>
            <a:prstGeom prst="rect">
              <a:avLst/>
            </a:prstGeom>
            <a:solidFill>
              <a:srgbClr val="2D5EC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400" dirty="0" err="1" smtClean="0">
                  <a:solidFill>
                    <a:srgbClr val="FFFF00"/>
                  </a:solidFill>
                </a:rPr>
                <a:t>Identificazione</a:t>
              </a:r>
              <a:endParaRPr lang="en-GB" sz="2400" dirty="0" err="1" smtClean="0">
                <a:solidFill>
                  <a:srgbClr val="FFFF00"/>
                </a:solidFill>
              </a:endParaRPr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3575582" y="780225"/>
              <a:ext cx="504056" cy="2663795"/>
            </a:xfrm>
            <a:prstGeom prst="downArrow">
              <a:avLst/>
            </a:prstGeom>
            <a:solidFill>
              <a:srgbClr val="3166CF"/>
            </a:solidFill>
            <a:ln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91332" y="1023119"/>
            <a:ext cx="4032448" cy="2402343"/>
            <a:chOff x="4091332" y="1023119"/>
            <a:chExt cx="4032448" cy="2402343"/>
          </a:xfrm>
        </p:grpSpPr>
        <p:sp>
          <p:nvSpPr>
            <p:cNvPr id="15" name="TextBox 14"/>
            <p:cNvSpPr txBox="1"/>
            <p:nvPr/>
          </p:nvSpPr>
          <p:spPr>
            <a:xfrm>
              <a:off x="4091332" y="1023119"/>
              <a:ext cx="4032448" cy="461665"/>
            </a:xfrm>
            <a:prstGeom prst="rect">
              <a:avLst/>
            </a:prstGeom>
            <a:solidFill>
              <a:srgbClr val="2D5EC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400" dirty="0" err="1" smtClean="0">
                  <a:solidFill>
                    <a:srgbClr val="FFFF00"/>
                  </a:solidFill>
                </a:rPr>
                <a:t>Documentazione</a:t>
              </a:r>
              <a:endParaRPr lang="en-GB" sz="2400" dirty="0" err="1" smtClean="0">
                <a:solidFill>
                  <a:srgbClr val="FFFF00"/>
                </a:solidFill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4170504" y="1439494"/>
              <a:ext cx="476624" cy="1985968"/>
            </a:xfrm>
            <a:prstGeom prst="downArrow">
              <a:avLst/>
            </a:prstGeom>
            <a:solidFill>
              <a:srgbClr val="3166CF"/>
            </a:solidFill>
            <a:ln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331016" y="3659696"/>
            <a:ext cx="3784816" cy="1562946"/>
            <a:chOff x="5331016" y="3659696"/>
            <a:chExt cx="3784816" cy="1562946"/>
          </a:xfrm>
        </p:grpSpPr>
        <p:sp>
          <p:nvSpPr>
            <p:cNvPr id="20" name="TextBox 19"/>
            <p:cNvSpPr txBox="1"/>
            <p:nvPr/>
          </p:nvSpPr>
          <p:spPr>
            <a:xfrm>
              <a:off x="5331016" y="3659696"/>
              <a:ext cx="3784816" cy="461665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400" dirty="0" err="1" smtClean="0">
                  <a:solidFill>
                    <a:srgbClr val="FFFF00"/>
                  </a:solidFill>
                </a:rPr>
                <a:t>Certificazione</a:t>
              </a:r>
              <a:endParaRPr lang="en-GB" sz="2400" dirty="0" err="1" smtClean="0">
                <a:solidFill>
                  <a:srgbClr val="FFFF00"/>
                </a:solidFill>
              </a:endParaRPr>
            </a:p>
          </p:txBody>
        </p:sp>
        <p:sp>
          <p:nvSpPr>
            <p:cNvPr id="21" name="Bent-Up Arrow 20"/>
            <p:cNvSpPr/>
            <p:nvPr/>
          </p:nvSpPr>
          <p:spPr>
            <a:xfrm rot="5400000">
              <a:off x="5398303" y="4137440"/>
              <a:ext cx="1122995" cy="1047410"/>
            </a:xfrm>
            <a:prstGeom prst="bentUpArrow">
              <a:avLst/>
            </a:prstGeom>
            <a:solidFill>
              <a:srgbClr val="7030A0"/>
            </a:solidFill>
            <a:ln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968092" y="3159086"/>
            <a:ext cx="3784816" cy="2574172"/>
            <a:chOff x="4968092" y="3159086"/>
            <a:chExt cx="3784816" cy="2574172"/>
          </a:xfrm>
        </p:grpSpPr>
        <p:sp>
          <p:nvSpPr>
            <p:cNvPr id="19" name="TextBox 18"/>
            <p:cNvSpPr txBox="1"/>
            <p:nvPr/>
          </p:nvSpPr>
          <p:spPr>
            <a:xfrm>
              <a:off x="4968092" y="3159086"/>
              <a:ext cx="3784816" cy="461665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400" dirty="0" err="1" smtClean="0">
                  <a:solidFill>
                    <a:srgbClr val="FFFF00"/>
                  </a:solidFill>
                </a:rPr>
                <a:t>Valutazione</a:t>
              </a:r>
              <a:endParaRPr lang="en-GB" sz="2400" dirty="0" err="1" smtClean="0">
                <a:solidFill>
                  <a:srgbClr val="FFFF00"/>
                </a:solidFill>
              </a:endParaRPr>
            </a:p>
          </p:txBody>
        </p:sp>
        <p:sp>
          <p:nvSpPr>
            <p:cNvPr id="22" name="Bent-Up Arrow 21"/>
            <p:cNvSpPr/>
            <p:nvPr/>
          </p:nvSpPr>
          <p:spPr>
            <a:xfrm rot="5400000">
              <a:off x="4511033" y="4091218"/>
              <a:ext cx="2158585" cy="1125496"/>
            </a:xfrm>
            <a:prstGeom prst="bentUpArrow">
              <a:avLst/>
            </a:prstGeom>
            <a:solidFill>
              <a:srgbClr val="7030A0"/>
            </a:solidFill>
            <a:ln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577344" y="4375851"/>
            <a:ext cx="2189189" cy="1335719"/>
            <a:chOff x="6577344" y="4375851"/>
            <a:chExt cx="2189189" cy="133571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77344" y="4430479"/>
              <a:ext cx="1290705" cy="1281091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7875237" y="4375851"/>
              <a:ext cx="891296" cy="1217596"/>
              <a:chOff x="3472827" y="408914"/>
              <a:chExt cx="5235583" cy="5616624"/>
            </a:xfrm>
          </p:grpSpPr>
          <p:sp>
            <p:nvSpPr>
              <p:cNvPr id="26" name="Rounded Rectangular Callout 4"/>
              <p:cNvSpPr/>
              <p:nvPr/>
            </p:nvSpPr>
            <p:spPr>
              <a:xfrm>
                <a:off x="3472827" y="408914"/>
                <a:ext cx="5235583" cy="5616624"/>
              </a:xfrm>
              <a:custGeom>
                <a:avLst/>
                <a:gdLst>
                  <a:gd name="connsiteX0" fmla="*/ 0 w 4680520"/>
                  <a:gd name="connsiteY0" fmla="*/ 780102 h 5616624"/>
                  <a:gd name="connsiteX1" fmla="*/ 780102 w 4680520"/>
                  <a:gd name="connsiteY1" fmla="*/ 0 h 5616624"/>
                  <a:gd name="connsiteX2" fmla="*/ 780087 w 4680520"/>
                  <a:gd name="connsiteY2" fmla="*/ 0 h 5616624"/>
                  <a:gd name="connsiteX3" fmla="*/ 780087 w 4680520"/>
                  <a:gd name="connsiteY3" fmla="*/ 0 h 5616624"/>
                  <a:gd name="connsiteX4" fmla="*/ 1950217 w 4680520"/>
                  <a:gd name="connsiteY4" fmla="*/ 0 h 5616624"/>
                  <a:gd name="connsiteX5" fmla="*/ 3900418 w 4680520"/>
                  <a:gd name="connsiteY5" fmla="*/ 0 h 5616624"/>
                  <a:gd name="connsiteX6" fmla="*/ 4680520 w 4680520"/>
                  <a:gd name="connsiteY6" fmla="*/ 780102 h 5616624"/>
                  <a:gd name="connsiteX7" fmla="*/ 4680520 w 4680520"/>
                  <a:gd name="connsiteY7" fmla="*/ 3276364 h 5616624"/>
                  <a:gd name="connsiteX8" fmla="*/ 4680520 w 4680520"/>
                  <a:gd name="connsiteY8" fmla="*/ 3276364 h 5616624"/>
                  <a:gd name="connsiteX9" fmla="*/ 4680520 w 4680520"/>
                  <a:gd name="connsiteY9" fmla="*/ 4680520 h 5616624"/>
                  <a:gd name="connsiteX10" fmla="*/ 4680520 w 4680520"/>
                  <a:gd name="connsiteY10" fmla="*/ 4836522 h 5616624"/>
                  <a:gd name="connsiteX11" fmla="*/ 3900418 w 4680520"/>
                  <a:gd name="connsiteY11" fmla="*/ 5616624 h 5616624"/>
                  <a:gd name="connsiteX12" fmla="*/ 1950217 w 4680520"/>
                  <a:gd name="connsiteY12" fmla="*/ 5616624 h 5616624"/>
                  <a:gd name="connsiteX13" fmla="*/ 780087 w 4680520"/>
                  <a:gd name="connsiteY13" fmla="*/ 5616624 h 5616624"/>
                  <a:gd name="connsiteX14" fmla="*/ 780087 w 4680520"/>
                  <a:gd name="connsiteY14" fmla="*/ 5616624 h 5616624"/>
                  <a:gd name="connsiteX15" fmla="*/ 780102 w 4680520"/>
                  <a:gd name="connsiteY15" fmla="*/ 5616624 h 5616624"/>
                  <a:gd name="connsiteX16" fmla="*/ 0 w 4680520"/>
                  <a:gd name="connsiteY16" fmla="*/ 4836522 h 5616624"/>
                  <a:gd name="connsiteX17" fmla="*/ 0 w 4680520"/>
                  <a:gd name="connsiteY17" fmla="*/ 4680520 h 5616624"/>
                  <a:gd name="connsiteX18" fmla="*/ -555063 w 4680520"/>
                  <a:gd name="connsiteY18" fmla="*/ 4188148 h 5616624"/>
                  <a:gd name="connsiteX19" fmla="*/ 0 w 4680520"/>
                  <a:gd name="connsiteY19" fmla="*/ 3276364 h 5616624"/>
                  <a:gd name="connsiteX20" fmla="*/ 0 w 4680520"/>
                  <a:gd name="connsiteY20" fmla="*/ 780102 h 5616624"/>
                  <a:gd name="connsiteX0" fmla="*/ 555063 w 5235583"/>
                  <a:gd name="connsiteY0" fmla="*/ 780102 h 5616624"/>
                  <a:gd name="connsiteX1" fmla="*/ 1335165 w 5235583"/>
                  <a:gd name="connsiteY1" fmla="*/ 0 h 5616624"/>
                  <a:gd name="connsiteX2" fmla="*/ 1335150 w 5235583"/>
                  <a:gd name="connsiteY2" fmla="*/ 0 h 5616624"/>
                  <a:gd name="connsiteX3" fmla="*/ 1335150 w 5235583"/>
                  <a:gd name="connsiteY3" fmla="*/ 0 h 5616624"/>
                  <a:gd name="connsiteX4" fmla="*/ 2505280 w 5235583"/>
                  <a:gd name="connsiteY4" fmla="*/ 0 h 5616624"/>
                  <a:gd name="connsiteX5" fmla="*/ 4455481 w 5235583"/>
                  <a:gd name="connsiteY5" fmla="*/ 0 h 5616624"/>
                  <a:gd name="connsiteX6" fmla="*/ 5235583 w 5235583"/>
                  <a:gd name="connsiteY6" fmla="*/ 780102 h 5616624"/>
                  <a:gd name="connsiteX7" fmla="*/ 5235583 w 5235583"/>
                  <a:gd name="connsiteY7" fmla="*/ 3276364 h 5616624"/>
                  <a:gd name="connsiteX8" fmla="*/ 5235583 w 5235583"/>
                  <a:gd name="connsiteY8" fmla="*/ 3276364 h 5616624"/>
                  <a:gd name="connsiteX9" fmla="*/ 5235583 w 5235583"/>
                  <a:gd name="connsiteY9" fmla="*/ 4680520 h 5616624"/>
                  <a:gd name="connsiteX10" fmla="*/ 5235583 w 5235583"/>
                  <a:gd name="connsiteY10" fmla="*/ 4836522 h 5616624"/>
                  <a:gd name="connsiteX11" fmla="*/ 4455481 w 5235583"/>
                  <a:gd name="connsiteY11" fmla="*/ 5616624 h 5616624"/>
                  <a:gd name="connsiteX12" fmla="*/ 2505280 w 5235583"/>
                  <a:gd name="connsiteY12" fmla="*/ 5616624 h 5616624"/>
                  <a:gd name="connsiteX13" fmla="*/ 1335150 w 5235583"/>
                  <a:gd name="connsiteY13" fmla="*/ 5616624 h 5616624"/>
                  <a:gd name="connsiteX14" fmla="*/ 1335150 w 5235583"/>
                  <a:gd name="connsiteY14" fmla="*/ 5616624 h 5616624"/>
                  <a:gd name="connsiteX15" fmla="*/ 1335165 w 5235583"/>
                  <a:gd name="connsiteY15" fmla="*/ 5616624 h 5616624"/>
                  <a:gd name="connsiteX16" fmla="*/ 555063 w 5235583"/>
                  <a:gd name="connsiteY16" fmla="*/ 4836522 h 5616624"/>
                  <a:gd name="connsiteX17" fmla="*/ 564207 w 5235583"/>
                  <a:gd name="connsiteY17" fmla="*/ 4049584 h 5616624"/>
                  <a:gd name="connsiteX18" fmla="*/ 0 w 5235583"/>
                  <a:gd name="connsiteY18" fmla="*/ 4188148 h 5616624"/>
                  <a:gd name="connsiteX19" fmla="*/ 555063 w 5235583"/>
                  <a:gd name="connsiteY19" fmla="*/ 3276364 h 5616624"/>
                  <a:gd name="connsiteX20" fmla="*/ 555063 w 5235583"/>
                  <a:gd name="connsiteY20" fmla="*/ 780102 h 561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35583" h="5616624">
                    <a:moveTo>
                      <a:pt x="555063" y="780102"/>
                    </a:moveTo>
                    <a:cubicBezTo>
                      <a:pt x="555063" y="349264"/>
                      <a:pt x="904327" y="0"/>
                      <a:pt x="1335165" y="0"/>
                    </a:cubicBezTo>
                    <a:lnTo>
                      <a:pt x="1335150" y="0"/>
                    </a:lnTo>
                    <a:lnTo>
                      <a:pt x="1335150" y="0"/>
                    </a:lnTo>
                    <a:lnTo>
                      <a:pt x="2505280" y="0"/>
                    </a:lnTo>
                    <a:lnTo>
                      <a:pt x="4455481" y="0"/>
                    </a:lnTo>
                    <a:cubicBezTo>
                      <a:pt x="4886319" y="0"/>
                      <a:pt x="5235583" y="349264"/>
                      <a:pt x="5235583" y="780102"/>
                    </a:cubicBezTo>
                    <a:lnTo>
                      <a:pt x="5235583" y="3276364"/>
                    </a:lnTo>
                    <a:lnTo>
                      <a:pt x="5235583" y="3276364"/>
                    </a:lnTo>
                    <a:lnTo>
                      <a:pt x="5235583" y="4680520"/>
                    </a:lnTo>
                    <a:lnTo>
                      <a:pt x="5235583" y="4836522"/>
                    </a:lnTo>
                    <a:cubicBezTo>
                      <a:pt x="5235583" y="5267360"/>
                      <a:pt x="4886319" y="5616624"/>
                      <a:pt x="4455481" y="5616624"/>
                    </a:cubicBezTo>
                    <a:lnTo>
                      <a:pt x="2505280" y="5616624"/>
                    </a:lnTo>
                    <a:lnTo>
                      <a:pt x="1335150" y="5616624"/>
                    </a:lnTo>
                    <a:lnTo>
                      <a:pt x="1335150" y="5616624"/>
                    </a:lnTo>
                    <a:lnTo>
                      <a:pt x="1335165" y="5616624"/>
                    </a:lnTo>
                    <a:cubicBezTo>
                      <a:pt x="904327" y="5616624"/>
                      <a:pt x="555063" y="5267360"/>
                      <a:pt x="555063" y="4836522"/>
                    </a:cubicBezTo>
                    <a:lnTo>
                      <a:pt x="564207" y="4049584"/>
                    </a:lnTo>
                    <a:lnTo>
                      <a:pt x="0" y="4188148"/>
                    </a:lnTo>
                    <a:lnTo>
                      <a:pt x="555063" y="3276364"/>
                    </a:lnTo>
                    <a:lnTo>
                      <a:pt x="555063" y="780102"/>
                    </a:lnTo>
                    <a:close/>
                  </a:path>
                </a:pathLst>
              </a:custGeom>
              <a:noFill/>
              <a:ln w="28575">
                <a:solidFill>
                  <a:srgbClr val="1331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7452320" y="4509120"/>
                <a:ext cx="936104" cy="1313507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4237" y="935858"/>
                <a:ext cx="1856574" cy="1490489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23388" y="2492896"/>
                <a:ext cx="1943671" cy="1533176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27034" y="4302568"/>
                <a:ext cx="1480078" cy="1551695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8103614">
                <a:off x="5002808" y="3514701"/>
                <a:ext cx="842859" cy="1313507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309294">
                <a:off x="4857938" y="726392"/>
                <a:ext cx="842859" cy="1313507"/>
              </a:xfrm>
              <a:prstGeom prst="rect">
                <a:avLst/>
              </a:prstGeom>
            </p:spPr>
          </p:pic>
        </p:grp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3099" y="3497670"/>
            <a:ext cx="2657475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4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3960440" cy="4752528"/>
          </a:xfrm>
          <a:solidFill>
            <a:srgbClr val="2D5EC1"/>
          </a:solidFill>
        </p:spPr>
        <p:txBody>
          <a:bodyPr/>
          <a:lstStyle/>
          <a:p>
            <a:pPr marL="0" indent="0"/>
            <a:r>
              <a:rPr lang="fr-BE" dirty="0" err="1" smtClean="0">
                <a:solidFill>
                  <a:srgbClr val="FFFF00"/>
                </a:solidFill>
              </a:rPr>
              <a:t>Trasparenza</a:t>
            </a:r>
            <a:r>
              <a:rPr lang="fr-BE" dirty="0" smtClean="0">
                <a:solidFill>
                  <a:srgbClr val="FFFF00"/>
                </a:solidFill>
              </a:rPr>
              <a:t>:</a:t>
            </a:r>
            <a:br>
              <a:rPr lang="fr-BE" dirty="0" smtClean="0">
                <a:solidFill>
                  <a:srgbClr val="FFFF00"/>
                </a:solidFill>
              </a:rPr>
            </a:br>
            <a:r>
              <a:rPr lang="fr-BE" dirty="0" smtClean="0">
                <a:solidFill>
                  <a:srgbClr val="FFFF00"/>
                </a:solidFill>
              </a:rPr>
              <a:t/>
            </a:r>
            <a:br>
              <a:rPr lang="fr-BE" dirty="0" smtClean="0">
                <a:solidFill>
                  <a:srgbClr val="FFFF00"/>
                </a:solidFill>
              </a:rPr>
            </a:br>
            <a:r>
              <a:rPr lang="fr-BE" dirty="0" err="1" smtClean="0">
                <a:solidFill>
                  <a:srgbClr val="FFFF00"/>
                </a:solidFill>
              </a:rPr>
              <a:t>Trasparenza</a:t>
            </a:r>
            <a:r>
              <a:rPr lang="fr-BE" dirty="0" smtClean="0">
                <a:solidFill>
                  <a:srgbClr val="FFFF00"/>
                </a:solidFill>
              </a:rPr>
              <a:t> delle </a:t>
            </a:r>
            <a:r>
              <a:rPr lang="fr-BE" dirty="0" err="1" smtClean="0">
                <a:solidFill>
                  <a:srgbClr val="FFFF00"/>
                </a:solidFill>
              </a:rPr>
              <a:t>qualifiche</a:t>
            </a:r>
            <a:r>
              <a:rPr lang="fr-BE" dirty="0">
                <a:solidFill>
                  <a:srgbClr val="FFFF00"/>
                </a:solidFill>
              </a:rPr>
              <a:t/>
            </a:r>
            <a:br>
              <a:rPr lang="fr-BE" dirty="0">
                <a:solidFill>
                  <a:srgbClr val="FFFF00"/>
                </a:solidFill>
              </a:rPr>
            </a:br>
            <a:r>
              <a:rPr lang="fr-BE" dirty="0" smtClean="0">
                <a:solidFill>
                  <a:srgbClr val="FFFF00"/>
                </a:solidFill>
              </a:rPr>
              <a:t/>
            </a:r>
            <a:br>
              <a:rPr lang="fr-BE" dirty="0" smtClean="0">
                <a:solidFill>
                  <a:srgbClr val="FFFF00"/>
                </a:solidFill>
              </a:rPr>
            </a:br>
            <a:r>
              <a:rPr lang="fr-BE" dirty="0" err="1" smtClean="0">
                <a:solidFill>
                  <a:srgbClr val="FFFF00"/>
                </a:solidFill>
              </a:rPr>
              <a:t>Convalida</a:t>
            </a:r>
            <a:r>
              <a:rPr lang="fr-BE" dirty="0" smtClean="0">
                <a:solidFill>
                  <a:srgbClr val="FFFF00"/>
                </a:solidFill>
              </a:rPr>
              <a:t> delle </a:t>
            </a:r>
            <a:r>
              <a:rPr lang="fr-BE" dirty="0" err="1" smtClean="0">
                <a:solidFill>
                  <a:srgbClr val="FFFF00"/>
                </a:solidFill>
              </a:rPr>
              <a:t>competenze</a:t>
            </a:r>
            <a:r>
              <a:rPr lang="fr-BE" dirty="0" smtClean="0">
                <a:solidFill>
                  <a:srgbClr val="FFFF00"/>
                </a:solidFill>
              </a:rPr>
              <a:t/>
            </a:r>
            <a:br>
              <a:rPr lang="fr-BE" dirty="0" smtClean="0">
                <a:solidFill>
                  <a:srgbClr val="FFFF00"/>
                </a:solidFill>
              </a:rPr>
            </a:br>
            <a:r>
              <a:rPr lang="fr-BE" dirty="0">
                <a:solidFill>
                  <a:srgbClr val="FFFF00"/>
                </a:solidFill>
              </a:rPr>
              <a:t/>
            </a:r>
            <a:br>
              <a:rPr lang="fr-BE" dirty="0">
                <a:solidFill>
                  <a:srgbClr val="FFFF00"/>
                </a:solidFill>
              </a:rPr>
            </a:b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16632"/>
            <a:ext cx="4248472" cy="5430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07504">
            <a:off x="3995641" y="5112765"/>
            <a:ext cx="1893299" cy="868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408" y="4077072"/>
            <a:ext cx="3816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000" dirty="0" err="1" smtClean="0">
                <a:solidFill>
                  <a:srgbClr val="FFFF00"/>
                </a:solidFill>
              </a:rPr>
              <a:t>Orientamento</a:t>
            </a:r>
            <a:endParaRPr lang="en-GB" sz="3000" dirty="0" err="1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2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85380">
            <a:off x="416269" y="396997"/>
            <a:ext cx="2232248" cy="22156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00510">
            <a:off x="3187562" y="494822"/>
            <a:ext cx="1258052" cy="10099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28918">
            <a:off x="7081149" y="349296"/>
            <a:ext cx="1469861" cy="11594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32049">
            <a:off x="5776433" y="2339283"/>
            <a:ext cx="1635912" cy="17150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11254">
            <a:off x="5962838" y="470854"/>
            <a:ext cx="842859" cy="1313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714164">
            <a:off x="6805698" y="4479979"/>
            <a:ext cx="1534002" cy="2208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7115" y="4695383"/>
            <a:ext cx="2051158" cy="12298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980362">
            <a:off x="218180" y="2830623"/>
            <a:ext cx="1846777" cy="27809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64629">
            <a:off x="3009844" y="4629618"/>
            <a:ext cx="1739280" cy="19096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5736285">
            <a:off x="7148248" y="2845289"/>
            <a:ext cx="1941599" cy="8909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7635" y="2768666"/>
            <a:ext cx="4796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0" dirty="0" err="1" smtClean="0">
                <a:solidFill>
                  <a:srgbClr val="0F5494"/>
                </a:solidFill>
              </a:rPr>
              <a:t>Grazie</a:t>
            </a:r>
            <a:r>
              <a:rPr lang="fr-BE" sz="2400" b="0" dirty="0" smtClean="0">
                <a:solidFill>
                  <a:srgbClr val="0F5494"/>
                </a:solidFill>
              </a:rPr>
              <a:t> per l’</a:t>
            </a:r>
            <a:r>
              <a:rPr lang="fr-BE" sz="2400" b="0" dirty="0" err="1" smtClean="0">
                <a:solidFill>
                  <a:srgbClr val="0F5494"/>
                </a:solidFill>
              </a:rPr>
              <a:t>attenzione</a:t>
            </a:r>
            <a:endParaRPr lang="fr-BE" sz="2400" b="0" dirty="0" smtClean="0">
              <a:solidFill>
                <a:srgbClr val="0F5494"/>
              </a:solidFill>
            </a:endParaRPr>
          </a:p>
          <a:p>
            <a:endParaRPr lang="fr-BE" sz="2400" b="0" dirty="0">
              <a:solidFill>
                <a:srgbClr val="0F5494"/>
              </a:solidFill>
            </a:endParaRPr>
          </a:p>
          <a:p>
            <a:endParaRPr lang="fr-BE" sz="2400" b="0" dirty="0" smtClean="0">
              <a:solidFill>
                <a:srgbClr val="0F5494"/>
              </a:solidFill>
            </a:endParaRPr>
          </a:p>
          <a:p>
            <a:r>
              <a:rPr lang="fr-BE" sz="2400" b="0" dirty="0" smtClean="0">
                <a:solidFill>
                  <a:srgbClr val="0F5494"/>
                </a:solidFill>
              </a:rPr>
              <a:t>carlo.scatoli@ec.europa.eu</a:t>
            </a:r>
            <a:endParaRPr lang="en-GB" sz="2400" b="0" dirty="0" err="1" smtClean="0">
              <a:solidFill>
                <a:srgbClr val="0F5494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57182">
            <a:off x="4026208" y="1247753"/>
            <a:ext cx="1692776" cy="10595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7367" y="5771340"/>
            <a:ext cx="2160240" cy="83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4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212976"/>
            <a:ext cx="3349551" cy="3324601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779351" y="980728"/>
            <a:ext cx="4896542" cy="5076564"/>
            <a:chOff x="3875272" y="1249103"/>
            <a:chExt cx="4746928" cy="4888543"/>
          </a:xfrm>
        </p:grpSpPr>
        <p:grpSp>
          <p:nvGrpSpPr>
            <p:cNvPr id="16" name="Group 15"/>
            <p:cNvGrpSpPr/>
            <p:nvPr/>
          </p:nvGrpSpPr>
          <p:grpSpPr>
            <a:xfrm>
              <a:off x="3875272" y="1249103"/>
              <a:ext cx="4746928" cy="4888543"/>
              <a:chOff x="3875272" y="1244845"/>
              <a:chExt cx="4746928" cy="4888543"/>
            </a:xfrm>
          </p:grpSpPr>
          <p:sp>
            <p:nvSpPr>
              <p:cNvPr id="14" name="Rounded Rectangular Callout 4"/>
              <p:cNvSpPr/>
              <p:nvPr/>
            </p:nvSpPr>
            <p:spPr>
              <a:xfrm>
                <a:off x="3875272" y="1244845"/>
                <a:ext cx="4746928" cy="4888543"/>
              </a:xfrm>
              <a:custGeom>
                <a:avLst/>
                <a:gdLst>
                  <a:gd name="connsiteX0" fmla="*/ 0 w 4680520"/>
                  <a:gd name="connsiteY0" fmla="*/ 780102 h 5616624"/>
                  <a:gd name="connsiteX1" fmla="*/ 780102 w 4680520"/>
                  <a:gd name="connsiteY1" fmla="*/ 0 h 5616624"/>
                  <a:gd name="connsiteX2" fmla="*/ 780087 w 4680520"/>
                  <a:gd name="connsiteY2" fmla="*/ 0 h 5616624"/>
                  <a:gd name="connsiteX3" fmla="*/ 780087 w 4680520"/>
                  <a:gd name="connsiteY3" fmla="*/ 0 h 5616624"/>
                  <a:gd name="connsiteX4" fmla="*/ 1950217 w 4680520"/>
                  <a:gd name="connsiteY4" fmla="*/ 0 h 5616624"/>
                  <a:gd name="connsiteX5" fmla="*/ 3900418 w 4680520"/>
                  <a:gd name="connsiteY5" fmla="*/ 0 h 5616624"/>
                  <a:gd name="connsiteX6" fmla="*/ 4680520 w 4680520"/>
                  <a:gd name="connsiteY6" fmla="*/ 780102 h 5616624"/>
                  <a:gd name="connsiteX7" fmla="*/ 4680520 w 4680520"/>
                  <a:gd name="connsiteY7" fmla="*/ 3276364 h 5616624"/>
                  <a:gd name="connsiteX8" fmla="*/ 4680520 w 4680520"/>
                  <a:gd name="connsiteY8" fmla="*/ 3276364 h 5616624"/>
                  <a:gd name="connsiteX9" fmla="*/ 4680520 w 4680520"/>
                  <a:gd name="connsiteY9" fmla="*/ 4680520 h 5616624"/>
                  <a:gd name="connsiteX10" fmla="*/ 4680520 w 4680520"/>
                  <a:gd name="connsiteY10" fmla="*/ 4836522 h 5616624"/>
                  <a:gd name="connsiteX11" fmla="*/ 3900418 w 4680520"/>
                  <a:gd name="connsiteY11" fmla="*/ 5616624 h 5616624"/>
                  <a:gd name="connsiteX12" fmla="*/ 1950217 w 4680520"/>
                  <a:gd name="connsiteY12" fmla="*/ 5616624 h 5616624"/>
                  <a:gd name="connsiteX13" fmla="*/ 780087 w 4680520"/>
                  <a:gd name="connsiteY13" fmla="*/ 5616624 h 5616624"/>
                  <a:gd name="connsiteX14" fmla="*/ 780087 w 4680520"/>
                  <a:gd name="connsiteY14" fmla="*/ 5616624 h 5616624"/>
                  <a:gd name="connsiteX15" fmla="*/ 780102 w 4680520"/>
                  <a:gd name="connsiteY15" fmla="*/ 5616624 h 5616624"/>
                  <a:gd name="connsiteX16" fmla="*/ 0 w 4680520"/>
                  <a:gd name="connsiteY16" fmla="*/ 4836522 h 5616624"/>
                  <a:gd name="connsiteX17" fmla="*/ 0 w 4680520"/>
                  <a:gd name="connsiteY17" fmla="*/ 4680520 h 5616624"/>
                  <a:gd name="connsiteX18" fmla="*/ -555063 w 4680520"/>
                  <a:gd name="connsiteY18" fmla="*/ 4188148 h 5616624"/>
                  <a:gd name="connsiteX19" fmla="*/ 0 w 4680520"/>
                  <a:gd name="connsiteY19" fmla="*/ 3276364 h 5616624"/>
                  <a:gd name="connsiteX20" fmla="*/ 0 w 4680520"/>
                  <a:gd name="connsiteY20" fmla="*/ 780102 h 5616624"/>
                  <a:gd name="connsiteX0" fmla="*/ 555063 w 5235583"/>
                  <a:gd name="connsiteY0" fmla="*/ 780102 h 5616624"/>
                  <a:gd name="connsiteX1" fmla="*/ 1335165 w 5235583"/>
                  <a:gd name="connsiteY1" fmla="*/ 0 h 5616624"/>
                  <a:gd name="connsiteX2" fmla="*/ 1335150 w 5235583"/>
                  <a:gd name="connsiteY2" fmla="*/ 0 h 5616624"/>
                  <a:gd name="connsiteX3" fmla="*/ 1335150 w 5235583"/>
                  <a:gd name="connsiteY3" fmla="*/ 0 h 5616624"/>
                  <a:gd name="connsiteX4" fmla="*/ 2505280 w 5235583"/>
                  <a:gd name="connsiteY4" fmla="*/ 0 h 5616624"/>
                  <a:gd name="connsiteX5" fmla="*/ 4455481 w 5235583"/>
                  <a:gd name="connsiteY5" fmla="*/ 0 h 5616624"/>
                  <a:gd name="connsiteX6" fmla="*/ 5235583 w 5235583"/>
                  <a:gd name="connsiteY6" fmla="*/ 780102 h 5616624"/>
                  <a:gd name="connsiteX7" fmla="*/ 5235583 w 5235583"/>
                  <a:gd name="connsiteY7" fmla="*/ 3276364 h 5616624"/>
                  <a:gd name="connsiteX8" fmla="*/ 5235583 w 5235583"/>
                  <a:gd name="connsiteY8" fmla="*/ 3276364 h 5616624"/>
                  <a:gd name="connsiteX9" fmla="*/ 5235583 w 5235583"/>
                  <a:gd name="connsiteY9" fmla="*/ 4680520 h 5616624"/>
                  <a:gd name="connsiteX10" fmla="*/ 5235583 w 5235583"/>
                  <a:gd name="connsiteY10" fmla="*/ 4836522 h 5616624"/>
                  <a:gd name="connsiteX11" fmla="*/ 4455481 w 5235583"/>
                  <a:gd name="connsiteY11" fmla="*/ 5616624 h 5616624"/>
                  <a:gd name="connsiteX12" fmla="*/ 2505280 w 5235583"/>
                  <a:gd name="connsiteY12" fmla="*/ 5616624 h 5616624"/>
                  <a:gd name="connsiteX13" fmla="*/ 1335150 w 5235583"/>
                  <a:gd name="connsiteY13" fmla="*/ 5616624 h 5616624"/>
                  <a:gd name="connsiteX14" fmla="*/ 1335150 w 5235583"/>
                  <a:gd name="connsiteY14" fmla="*/ 5616624 h 5616624"/>
                  <a:gd name="connsiteX15" fmla="*/ 1335165 w 5235583"/>
                  <a:gd name="connsiteY15" fmla="*/ 5616624 h 5616624"/>
                  <a:gd name="connsiteX16" fmla="*/ 555063 w 5235583"/>
                  <a:gd name="connsiteY16" fmla="*/ 4836522 h 5616624"/>
                  <a:gd name="connsiteX17" fmla="*/ 564207 w 5235583"/>
                  <a:gd name="connsiteY17" fmla="*/ 4049584 h 5616624"/>
                  <a:gd name="connsiteX18" fmla="*/ 0 w 5235583"/>
                  <a:gd name="connsiteY18" fmla="*/ 4188148 h 5616624"/>
                  <a:gd name="connsiteX19" fmla="*/ 555063 w 5235583"/>
                  <a:gd name="connsiteY19" fmla="*/ 3276364 h 5616624"/>
                  <a:gd name="connsiteX20" fmla="*/ 555063 w 5235583"/>
                  <a:gd name="connsiteY20" fmla="*/ 780102 h 561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35583" h="5616624">
                    <a:moveTo>
                      <a:pt x="555063" y="780102"/>
                    </a:moveTo>
                    <a:cubicBezTo>
                      <a:pt x="555063" y="349264"/>
                      <a:pt x="904327" y="0"/>
                      <a:pt x="1335165" y="0"/>
                    </a:cubicBezTo>
                    <a:lnTo>
                      <a:pt x="1335150" y="0"/>
                    </a:lnTo>
                    <a:lnTo>
                      <a:pt x="1335150" y="0"/>
                    </a:lnTo>
                    <a:lnTo>
                      <a:pt x="2505280" y="0"/>
                    </a:lnTo>
                    <a:lnTo>
                      <a:pt x="4455481" y="0"/>
                    </a:lnTo>
                    <a:cubicBezTo>
                      <a:pt x="4886319" y="0"/>
                      <a:pt x="5235583" y="349264"/>
                      <a:pt x="5235583" y="780102"/>
                    </a:cubicBezTo>
                    <a:lnTo>
                      <a:pt x="5235583" y="3276364"/>
                    </a:lnTo>
                    <a:lnTo>
                      <a:pt x="5235583" y="3276364"/>
                    </a:lnTo>
                    <a:lnTo>
                      <a:pt x="5235583" y="4680520"/>
                    </a:lnTo>
                    <a:lnTo>
                      <a:pt x="5235583" y="4836522"/>
                    </a:lnTo>
                    <a:cubicBezTo>
                      <a:pt x="5235583" y="5267360"/>
                      <a:pt x="4886319" y="5616624"/>
                      <a:pt x="4455481" y="5616624"/>
                    </a:cubicBezTo>
                    <a:lnTo>
                      <a:pt x="2505280" y="5616624"/>
                    </a:lnTo>
                    <a:lnTo>
                      <a:pt x="1335150" y="5616624"/>
                    </a:lnTo>
                    <a:lnTo>
                      <a:pt x="1335150" y="5616624"/>
                    </a:lnTo>
                    <a:lnTo>
                      <a:pt x="1335165" y="5616624"/>
                    </a:lnTo>
                    <a:cubicBezTo>
                      <a:pt x="904327" y="5616624"/>
                      <a:pt x="555063" y="5267360"/>
                      <a:pt x="555063" y="4836522"/>
                    </a:cubicBezTo>
                    <a:lnTo>
                      <a:pt x="564207" y="4049584"/>
                    </a:lnTo>
                    <a:lnTo>
                      <a:pt x="0" y="4188148"/>
                    </a:lnTo>
                    <a:lnTo>
                      <a:pt x="555063" y="3276364"/>
                    </a:lnTo>
                    <a:lnTo>
                      <a:pt x="555063" y="78010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rgbClr val="1331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9944" y="3689117"/>
                <a:ext cx="403244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BE" sz="3500" dirty="0" err="1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Laurea</a:t>
                </a:r>
                <a:r>
                  <a:rPr lang="fr-BE" sz="3500" dirty="0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 </a:t>
                </a:r>
                <a:endParaRPr lang="fr-BE" sz="3500" dirty="0" smtClean="0">
                  <a:solidFill>
                    <a:srgbClr val="0F5494"/>
                  </a:solidFill>
                  <a:latin typeface="Harlow Solid Italic" panose="04030604020F02020D02" pitchFamily="82" charset="0"/>
                </a:endParaRPr>
              </a:p>
              <a:p>
                <a:pPr algn="ctr"/>
                <a:r>
                  <a:rPr lang="fr-BE" sz="3500" dirty="0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in </a:t>
                </a:r>
                <a:r>
                  <a:rPr lang="fr-BE" sz="3500" dirty="0" err="1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glottodatametria</a:t>
                </a:r>
                <a:endParaRPr lang="en-GB" sz="3500" dirty="0" err="1" smtClean="0">
                  <a:solidFill>
                    <a:srgbClr val="0F5494"/>
                  </a:solidFill>
                  <a:latin typeface="Harlow Solid Italic" panose="04030604020F02020D02" pitchFamily="82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536348" y="2618216"/>
              <a:ext cx="4032448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3500" dirty="0" err="1" smtClean="0">
                  <a:solidFill>
                    <a:srgbClr val="0F5494"/>
                  </a:solidFill>
                  <a:latin typeface="Bernard MT Condensed" panose="02050806060905020404" pitchFamily="18" charset="0"/>
                </a:rPr>
                <a:t>Università</a:t>
              </a:r>
              <a:r>
                <a:rPr lang="fr-BE" sz="3500" dirty="0" smtClean="0">
                  <a:solidFill>
                    <a:srgbClr val="0F5494"/>
                  </a:solidFill>
                  <a:latin typeface="Bernard MT Condensed" panose="02050806060905020404" pitchFamily="18" charset="0"/>
                </a:rPr>
                <a:t> di Roma IV</a:t>
              </a:r>
              <a:endParaRPr lang="en-GB" sz="3500" dirty="0" err="1" smtClean="0">
                <a:solidFill>
                  <a:srgbClr val="0F5494"/>
                </a:solidFill>
                <a:latin typeface="Bernard MT Condensed" panose="020508060609050204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716016" y="148478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F5494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Repubblica </a:t>
            </a:r>
            <a:r>
              <a:rPr lang="fr-BE" sz="2800" dirty="0" err="1" smtClean="0">
                <a:solidFill>
                  <a:srgbClr val="0F5494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italiana</a:t>
            </a:r>
            <a:endParaRPr lang="en-GB" sz="2800" dirty="0" err="1" smtClean="0">
              <a:solidFill>
                <a:srgbClr val="0F5494"/>
              </a:solidFill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48" y="419416"/>
            <a:ext cx="3162342" cy="25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212976"/>
            <a:ext cx="3349551" cy="332460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563888" y="620688"/>
            <a:ext cx="5072515" cy="5400600"/>
            <a:chOff x="3472827" y="408914"/>
            <a:chExt cx="5235583" cy="5616624"/>
          </a:xfrm>
        </p:grpSpPr>
        <p:sp>
          <p:nvSpPr>
            <p:cNvPr id="5" name="Rounded Rectangular Callout 4"/>
            <p:cNvSpPr/>
            <p:nvPr/>
          </p:nvSpPr>
          <p:spPr>
            <a:xfrm>
              <a:off x="3472827" y="408914"/>
              <a:ext cx="5235583" cy="5616624"/>
            </a:xfrm>
            <a:custGeom>
              <a:avLst/>
              <a:gdLst>
                <a:gd name="connsiteX0" fmla="*/ 0 w 4680520"/>
                <a:gd name="connsiteY0" fmla="*/ 780102 h 5616624"/>
                <a:gd name="connsiteX1" fmla="*/ 780102 w 4680520"/>
                <a:gd name="connsiteY1" fmla="*/ 0 h 5616624"/>
                <a:gd name="connsiteX2" fmla="*/ 780087 w 4680520"/>
                <a:gd name="connsiteY2" fmla="*/ 0 h 5616624"/>
                <a:gd name="connsiteX3" fmla="*/ 780087 w 4680520"/>
                <a:gd name="connsiteY3" fmla="*/ 0 h 5616624"/>
                <a:gd name="connsiteX4" fmla="*/ 1950217 w 4680520"/>
                <a:gd name="connsiteY4" fmla="*/ 0 h 5616624"/>
                <a:gd name="connsiteX5" fmla="*/ 3900418 w 4680520"/>
                <a:gd name="connsiteY5" fmla="*/ 0 h 5616624"/>
                <a:gd name="connsiteX6" fmla="*/ 4680520 w 4680520"/>
                <a:gd name="connsiteY6" fmla="*/ 780102 h 5616624"/>
                <a:gd name="connsiteX7" fmla="*/ 4680520 w 4680520"/>
                <a:gd name="connsiteY7" fmla="*/ 3276364 h 5616624"/>
                <a:gd name="connsiteX8" fmla="*/ 4680520 w 4680520"/>
                <a:gd name="connsiteY8" fmla="*/ 3276364 h 5616624"/>
                <a:gd name="connsiteX9" fmla="*/ 4680520 w 4680520"/>
                <a:gd name="connsiteY9" fmla="*/ 4680520 h 5616624"/>
                <a:gd name="connsiteX10" fmla="*/ 4680520 w 4680520"/>
                <a:gd name="connsiteY10" fmla="*/ 4836522 h 5616624"/>
                <a:gd name="connsiteX11" fmla="*/ 3900418 w 4680520"/>
                <a:gd name="connsiteY11" fmla="*/ 5616624 h 5616624"/>
                <a:gd name="connsiteX12" fmla="*/ 1950217 w 4680520"/>
                <a:gd name="connsiteY12" fmla="*/ 5616624 h 5616624"/>
                <a:gd name="connsiteX13" fmla="*/ 780087 w 4680520"/>
                <a:gd name="connsiteY13" fmla="*/ 5616624 h 5616624"/>
                <a:gd name="connsiteX14" fmla="*/ 780087 w 4680520"/>
                <a:gd name="connsiteY14" fmla="*/ 5616624 h 5616624"/>
                <a:gd name="connsiteX15" fmla="*/ 780102 w 4680520"/>
                <a:gd name="connsiteY15" fmla="*/ 5616624 h 5616624"/>
                <a:gd name="connsiteX16" fmla="*/ 0 w 4680520"/>
                <a:gd name="connsiteY16" fmla="*/ 4836522 h 5616624"/>
                <a:gd name="connsiteX17" fmla="*/ 0 w 4680520"/>
                <a:gd name="connsiteY17" fmla="*/ 4680520 h 5616624"/>
                <a:gd name="connsiteX18" fmla="*/ -555063 w 4680520"/>
                <a:gd name="connsiteY18" fmla="*/ 4188148 h 5616624"/>
                <a:gd name="connsiteX19" fmla="*/ 0 w 4680520"/>
                <a:gd name="connsiteY19" fmla="*/ 3276364 h 5616624"/>
                <a:gd name="connsiteX20" fmla="*/ 0 w 4680520"/>
                <a:gd name="connsiteY20" fmla="*/ 780102 h 5616624"/>
                <a:gd name="connsiteX0" fmla="*/ 555063 w 5235583"/>
                <a:gd name="connsiteY0" fmla="*/ 780102 h 5616624"/>
                <a:gd name="connsiteX1" fmla="*/ 1335165 w 5235583"/>
                <a:gd name="connsiteY1" fmla="*/ 0 h 5616624"/>
                <a:gd name="connsiteX2" fmla="*/ 1335150 w 5235583"/>
                <a:gd name="connsiteY2" fmla="*/ 0 h 5616624"/>
                <a:gd name="connsiteX3" fmla="*/ 1335150 w 5235583"/>
                <a:gd name="connsiteY3" fmla="*/ 0 h 5616624"/>
                <a:gd name="connsiteX4" fmla="*/ 2505280 w 5235583"/>
                <a:gd name="connsiteY4" fmla="*/ 0 h 5616624"/>
                <a:gd name="connsiteX5" fmla="*/ 4455481 w 5235583"/>
                <a:gd name="connsiteY5" fmla="*/ 0 h 5616624"/>
                <a:gd name="connsiteX6" fmla="*/ 5235583 w 5235583"/>
                <a:gd name="connsiteY6" fmla="*/ 780102 h 5616624"/>
                <a:gd name="connsiteX7" fmla="*/ 5235583 w 5235583"/>
                <a:gd name="connsiteY7" fmla="*/ 3276364 h 5616624"/>
                <a:gd name="connsiteX8" fmla="*/ 5235583 w 5235583"/>
                <a:gd name="connsiteY8" fmla="*/ 3276364 h 5616624"/>
                <a:gd name="connsiteX9" fmla="*/ 5235583 w 5235583"/>
                <a:gd name="connsiteY9" fmla="*/ 4680520 h 5616624"/>
                <a:gd name="connsiteX10" fmla="*/ 5235583 w 5235583"/>
                <a:gd name="connsiteY10" fmla="*/ 4836522 h 5616624"/>
                <a:gd name="connsiteX11" fmla="*/ 4455481 w 5235583"/>
                <a:gd name="connsiteY11" fmla="*/ 5616624 h 5616624"/>
                <a:gd name="connsiteX12" fmla="*/ 2505280 w 5235583"/>
                <a:gd name="connsiteY12" fmla="*/ 5616624 h 5616624"/>
                <a:gd name="connsiteX13" fmla="*/ 1335150 w 5235583"/>
                <a:gd name="connsiteY13" fmla="*/ 5616624 h 5616624"/>
                <a:gd name="connsiteX14" fmla="*/ 1335150 w 5235583"/>
                <a:gd name="connsiteY14" fmla="*/ 5616624 h 5616624"/>
                <a:gd name="connsiteX15" fmla="*/ 1335165 w 5235583"/>
                <a:gd name="connsiteY15" fmla="*/ 5616624 h 5616624"/>
                <a:gd name="connsiteX16" fmla="*/ 555063 w 5235583"/>
                <a:gd name="connsiteY16" fmla="*/ 4836522 h 5616624"/>
                <a:gd name="connsiteX17" fmla="*/ 564207 w 5235583"/>
                <a:gd name="connsiteY17" fmla="*/ 4049584 h 5616624"/>
                <a:gd name="connsiteX18" fmla="*/ 0 w 5235583"/>
                <a:gd name="connsiteY18" fmla="*/ 4188148 h 5616624"/>
                <a:gd name="connsiteX19" fmla="*/ 555063 w 5235583"/>
                <a:gd name="connsiteY19" fmla="*/ 3276364 h 5616624"/>
                <a:gd name="connsiteX20" fmla="*/ 555063 w 5235583"/>
                <a:gd name="connsiteY20" fmla="*/ 780102 h 561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35583" h="5616624">
                  <a:moveTo>
                    <a:pt x="555063" y="780102"/>
                  </a:moveTo>
                  <a:cubicBezTo>
                    <a:pt x="555063" y="349264"/>
                    <a:pt x="904327" y="0"/>
                    <a:pt x="1335165" y="0"/>
                  </a:cubicBezTo>
                  <a:lnTo>
                    <a:pt x="1335150" y="0"/>
                  </a:lnTo>
                  <a:lnTo>
                    <a:pt x="1335150" y="0"/>
                  </a:lnTo>
                  <a:lnTo>
                    <a:pt x="2505280" y="0"/>
                  </a:lnTo>
                  <a:lnTo>
                    <a:pt x="4455481" y="0"/>
                  </a:lnTo>
                  <a:cubicBezTo>
                    <a:pt x="4886319" y="0"/>
                    <a:pt x="5235583" y="349264"/>
                    <a:pt x="5235583" y="780102"/>
                  </a:cubicBezTo>
                  <a:lnTo>
                    <a:pt x="5235583" y="3276364"/>
                  </a:lnTo>
                  <a:lnTo>
                    <a:pt x="5235583" y="3276364"/>
                  </a:lnTo>
                  <a:lnTo>
                    <a:pt x="5235583" y="4680520"/>
                  </a:lnTo>
                  <a:lnTo>
                    <a:pt x="5235583" y="4836522"/>
                  </a:lnTo>
                  <a:cubicBezTo>
                    <a:pt x="5235583" y="5267360"/>
                    <a:pt x="4886319" y="5616624"/>
                    <a:pt x="4455481" y="5616624"/>
                  </a:cubicBezTo>
                  <a:lnTo>
                    <a:pt x="2505280" y="5616624"/>
                  </a:lnTo>
                  <a:lnTo>
                    <a:pt x="1335150" y="5616624"/>
                  </a:lnTo>
                  <a:lnTo>
                    <a:pt x="1335150" y="5616624"/>
                  </a:lnTo>
                  <a:lnTo>
                    <a:pt x="1335165" y="5616624"/>
                  </a:lnTo>
                  <a:cubicBezTo>
                    <a:pt x="904327" y="5616624"/>
                    <a:pt x="555063" y="5267360"/>
                    <a:pt x="555063" y="4836522"/>
                  </a:cubicBezTo>
                  <a:lnTo>
                    <a:pt x="564207" y="4049584"/>
                  </a:lnTo>
                  <a:lnTo>
                    <a:pt x="0" y="4188148"/>
                  </a:lnTo>
                  <a:lnTo>
                    <a:pt x="555063" y="3276364"/>
                  </a:lnTo>
                  <a:lnTo>
                    <a:pt x="555063" y="780102"/>
                  </a:lnTo>
                  <a:close/>
                </a:path>
              </a:pathLst>
            </a:custGeom>
            <a:noFill/>
            <a:ln w="28575"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452320" y="4509120"/>
              <a:ext cx="936104" cy="131350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24237" y="935858"/>
              <a:ext cx="1856574" cy="149048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3388" y="2492896"/>
              <a:ext cx="1943671" cy="153317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27034" y="4302568"/>
              <a:ext cx="1480078" cy="155169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8103614">
              <a:off x="5002808" y="3514701"/>
              <a:ext cx="842859" cy="131350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309294">
              <a:off x="4857938" y="726392"/>
              <a:ext cx="842859" cy="1313507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82952" y="260648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err="1" smtClean="0">
                <a:solidFill>
                  <a:srgbClr val="0F5494"/>
                </a:solidFill>
              </a:rPr>
              <a:t>Trasparenza</a:t>
            </a:r>
            <a:r>
              <a:rPr lang="fr-BE" sz="2800" dirty="0" smtClean="0">
                <a:solidFill>
                  <a:srgbClr val="0F5494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800" dirty="0" err="1" smtClean="0">
                <a:solidFill>
                  <a:srgbClr val="0F5494"/>
                </a:solidFill>
              </a:rPr>
              <a:t>Facilità</a:t>
            </a:r>
            <a:r>
              <a:rPr lang="fr-BE" sz="2800" dirty="0" smtClean="0">
                <a:solidFill>
                  <a:srgbClr val="0F5494"/>
                </a:solidFill>
              </a:rPr>
              <a:t> di </a:t>
            </a:r>
            <a:r>
              <a:rPr lang="fr-BE" sz="2800" dirty="0" err="1" smtClean="0">
                <a:solidFill>
                  <a:srgbClr val="0F5494"/>
                </a:solidFill>
              </a:rPr>
              <a:t>lettura</a:t>
            </a:r>
            <a:r>
              <a:rPr lang="fr-BE" sz="2800" dirty="0" smtClean="0">
                <a:solidFill>
                  <a:srgbClr val="0F5494"/>
                </a:solidFill>
              </a:rPr>
              <a:t> e </a:t>
            </a:r>
            <a:r>
              <a:rPr lang="fr-BE" sz="2800" dirty="0" err="1" smtClean="0">
                <a:solidFill>
                  <a:srgbClr val="0F5494"/>
                </a:solidFill>
              </a:rPr>
              <a:t>comprensione</a:t>
            </a:r>
            <a:r>
              <a:rPr lang="fr-BE" sz="2800" dirty="0" smtClean="0">
                <a:solidFill>
                  <a:srgbClr val="0F5494"/>
                </a:solidFill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800" dirty="0" err="1" smtClean="0">
                <a:solidFill>
                  <a:srgbClr val="0F5494"/>
                </a:solidFill>
              </a:rPr>
              <a:t>Migliore</a:t>
            </a:r>
            <a:r>
              <a:rPr lang="fr-BE" sz="2800" dirty="0" smtClean="0">
                <a:solidFill>
                  <a:srgbClr val="0F5494"/>
                </a:solidFill>
              </a:rPr>
              <a:t> </a:t>
            </a:r>
            <a:r>
              <a:rPr lang="fr-BE" sz="2800" dirty="0" err="1" smtClean="0">
                <a:solidFill>
                  <a:srgbClr val="0F5494"/>
                </a:solidFill>
              </a:rPr>
              <a:t>comunicazione</a:t>
            </a:r>
            <a:r>
              <a:rPr lang="fr-BE" sz="2800" dirty="0" smtClean="0">
                <a:solidFill>
                  <a:srgbClr val="0F549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95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5" y="2111238"/>
            <a:ext cx="3349551" cy="332460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203848" y="2564904"/>
            <a:ext cx="1387205" cy="1588426"/>
            <a:chOff x="3472827" y="408914"/>
            <a:chExt cx="5235583" cy="5616624"/>
          </a:xfrm>
        </p:grpSpPr>
        <p:sp>
          <p:nvSpPr>
            <p:cNvPr id="7" name="Rounded Rectangular Callout 4"/>
            <p:cNvSpPr/>
            <p:nvPr/>
          </p:nvSpPr>
          <p:spPr>
            <a:xfrm>
              <a:off x="3472827" y="408914"/>
              <a:ext cx="5235583" cy="5616624"/>
            </a:xfrm>
            <a:custGeom>
              <a:avLst/>
              <a:gdLst>
                <a:gd name="connsiteX0" fmla="*/ 0 w 4680520"/>
                <a:gd name="connsiteY0" fmla="*/ 780102 h 5616624"/>
                <a:gd name="connsiteX1" fmla="*/ 780102 w 4680520"/>
                <a:gd name="connsiteY1" fmla="*/ 0 h 5616624"/>
                <a:gd name="connsiteX2" fmla="*/ 780087 w 4680520"/>
                <a:gd name="connsiteY2" fmla="*/ 0 h 5616624"/>
                <a:gd name="connsiteX3" fmla="*/ 780087 w 4680520"/>
                <a:gd name="connsiteY3" fmla="*/ 0 h 5616624"/>
                <a:gd name="connsiteX4" fmla="*/ 1950217 w 4680520"/>
                <a:gd name="connsiteY4" fmla="*/ 0 h 5616624"/>
                <a:gd name="connsiteX5" fmla="*/ 3900418 w 4680520"/>
                <a:gd name="connsiteY5" fmla="*/ 0 h 5616624"/>
                <a:gd name="connsiteX6" fmla="*/ 4680520 w 4680520"/>
                <a:gd name="connsiteY6" fmla="*/ 780102 h 5616624"/>
                <a:gd name="connsiteX7" fmla="*/ 4680520 w 4680520"/>
                <a:gd name="connsiteY7" fmla="*/ 3276364 h 5616624"/>
                <a:gd name="connsiteX8" fmla="*/ 4680520 w 4680520"/>
                <a:gd name="connsiteY8" fmla="*/ 3276364 h 5616624"/>
                <a:gd name="connsiteX9" fmla="*/ 4680520 w 4680520"/>
                <a:gd name="connsiteY9" fmla="*/ 4680520 h 5616624"/>
                <a:gd name="connsiteX10" fmla="*/ 4680520 w 4680520"/>
                <a:gd name="connsiteY10" fmla="*/ 4836522 h 5616624"/>
                <a:gd name="connsiteX11" fmla="*/ 3900418 w 4680520"/>
                <a:gd name="connsiteY11" fmla="*/ 5616624 h 5616624"/>
                <a:gd name="connsiteX12" fmla="*/ 1950217 w 4680520"/>
                <a:gd name="connsiteY12" fmla="*/ 5616624 h 5616624"/>
                <a:gd name="connsiteX13" fmla="*/ 780087 w 4680520"/>
                <a:gd name="connsiteY13" fmla="*/ 5616624 h 5616624"/>
                <a:gd name="connsiteX14" fmla="*/ 780087 w 4680520"/>
                <a:gd name="connsiteY14" fmla="*/ 5616624 h 5616624"/>
                <a:gd name="connsiteX15" fmla="*/ 780102 w 4680520"/>
                <a:gd name="connsiteY15" fmla="*/ 5616624 h 5616624"/>
                <a:gd name="connsiteX16" fmla="*/ 0 w 4680520"/>
                <a:gd name="connsiteY16" fmla="*/ 4836522 h 5616624"/>
                <a:gd name="connsiteX17" fmla="*/ 0 w 4680520"/>
                <a:gd name="connsiteY17" fmla="*/ 4680520 h 5616624"/>
                <a:gd name="connsiteX18" fmla="*/ -555063 w 4680520"/>
                <a:gd name="connsiteY18" fmla="*/ 4188148 h 5616624"/>
                <a:gd name="connsiteX19" fmla="*/ 0 w 4680520"/>
                <a:gd name="connsiteY19" fmla="*/ 3276364 h 5616624"/>
                <a:gd name="connsiteX20" fmla="*/ 0 w 4680520"/>
                <a:gd name="connsiteY20" fmla="*/ 780102 h 5616624"/>
                <a:gd name="connsiteX0" fmla="*/ 555063 w 5235583"/>
                <a:gd name="connsiteY0" fmla="*/ 780102 h 5616624"/>
                <a:gd name="connsiteX1" fmla="*/ 1335165 w 5235583"/>
                <a:gd name="connsiteY1" fmla="*/ 0 h 5616624"/>
                <a:gd name="connsiteX2" fmla="*/ 1335150 w 5235583"/>
                <a:gd name="connsiteY2" fmla="*/ 0 h 5616624"/>
                <a:gd name="connsiteX3" fmla="*/ 1335150 w 5235583"/>
                <a:gd name="connsiteY3" fmla="*/ 0 h 5616624"/>
                <a:gd name="connsiteX4" fmla="*/ 2505280 w 5235583"/>
                <a:gd name="connsiteY4" fmla="*/ 0 h 5616624"/>
                <a:gd name="connsiteX5" fmla="*/ 4455481 w 5235583"/>
                <a:gd name="connsiteY5" fmla="*/ 0 h 5616624"/>
                <a:gd name="connsiteX6" fmla="*/ 5235583 w 5235583"/>
                <a:gd name="connsiteY6" fmla="*/ 780102 h 5616624"/>
                <a:gd name="connsiteX7" fmla="*/ 5235583 w 5235583"/>
                <a:gd name="connsiteY7" fmla="*/ 3276364 h 5616624"/>
                <a:gd name="connsiteX8" fmla="*/ 5235583 w 5235583"/>
                <a:gd name="connsiteY8" fmla="*/ 3276364 h 5616624"/>
                <a:gd name="connsiteX9" fmla="*/ 5235583 w 5235583"/>
                <a:gd name="connsiteY9" fmla="*/ 4680520 h 5616624"/>
                <a:gd name="connsiteX10" fmla="*/ 5235583 w 5235583"/>
                <a:gd name="connsiteY10" fmla="*/ 4836522 h 5616624"/>
                <a:gd name="connsiteX11" fmla="*/ 4455481 w 5235583"/>
                <a:gd name="connsiteY11" fmla="*/ 5616624 h 5616624"/>
                <a:gd name="connsiteX12" fmla="*/ 2505280 w 5235583"/>
                <a:gd name="connsiteY12" fmla="*/ 5616624 h 5616624"/>
                <a:gd name="connsiteX13" fmla="*/ 1335150 w 5235583"/>
                <a:gd name="connsiteY13" fmla="*/ 5616624 h 5616624"/>
                <a:gd name="connsiteX14" fmla="*/ 1335150 w 5235583"/>
                <a:gd name="connsiteY14" fmla="*/ 5616624 h 5616624"/>
                <a:gd name="connsiteX15" fmla="*/ 1335165 w 5235583"/>
                <a:gd name="connsiteY15" fmla="*/ 5616624 h 5616624"/>
                <a:gd name="connsiteX16" fmla="*/ 555063 w 5235583"/>
                <a:gd name="connsiteY16" fmla="*/ 4836522 h 5616624"/>
                <a:gd name="connsiteX17" fmla="*/ 564207 w 5235583"/>
                <a:gd name="connsiteY17" fmla="*/ 4049584 h 5616624"/>
                <a:gd name="connsiteX18" fmla="*/ 0 w 5235583"/>
                <a:gd name="connsiteY18" fmla="*/ 4188148 h 5616624"/>
                <a:gd name="connsiteX19" fmla="*/ 555063 w 5235583"/>
                <a:gd name="connsiteY19" fmla="*/ 3276364 h 5616624"/>
                <a:gd name="connsiteX20" fmla="*/ 555063 w 5235583"/>
                <a:gd name="connsiteY20" fmla="*/ 780102 h 561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35583" h="5616624">
                  <a:moveTo>
                    <a:pt x="555063" y="780102"/>
                  </a:moveTo>
                  <a:cubicBezTo>
                    <a:pt x="555063" y="349264"/>
                    <a:pt x="904327" y="0"/>
                    <a:pt x="1335165" y="0"/>
                  </a:cubicBezTo>
                  <a:lnTo>
                    <a:pt x="1335150" y="0"/>
                  </a:lnTo>
                  <a:lnTo>
                    <a:pt x="1335150" y="0"/>
                  </a:lnTo>
                  <a:lnTo>
                    <a:pt x="2505280" y="0"/>
                  </a:lnTo>
                  <a:lnTo>
                    <a:pt x="4455481" y="0"/>
                  </a:lnTo>
                  <a:cubicBezTo>
                    <a:pt x="4886319" y="0"/>
                    <a:pt x="5235583" y="349264"/>
                    <a:pt x="5235583" y="780102"/>
                  </a:cubicBezTo>
                  <a:lnTo>
                    <a:pt x="5235583" y="3276364"/>
                  </a:lnTo>
                  <a:lnTo>
                    <a:pt x="5235583" y="3276364"/>
                  </a:lnTo>
                  <a:lnTo>
                    <a:pt x="5235583" y="4680520"/>
                  </a:lnTo>
                  <a:lnTo>
                    <a:pt x="5235583" y="4836522"/>
                  </a:lnTo>
                  <a:cubicBezTo>
                    <a:pt x="5235583" y="5267360"/>
                    <a:pt x="4886319" y="5616624"/>
                    <a:pt x="4455481" y="5616624"/>
                  </a:cubicBezTo>
                  <a:lnTo>
                    <a:pt x="2505280" y="5616624"/>
                  </a:lnTo>
                  <a:lnTo>
                    <a:pt x="1335150" y="5616624"/>
                  </a:lnTo>
                  <a:lnTo>
                    <a:pt x="1335150" y="5616624"/>
                  </a:lnTo>
                  <a:lnTo>
                    <a:pt x="1335165" y="5616624"/>
                  </a:lnTo>
                  <a:cubicBezTo>
                    <a:pt x="904327" y="5616624"/>
                    <a:pt x="555063" y="5267360"/>
                    <a:pt x="555063" y="4836522"/>
                  </a:cubicBezTo>
                  <a:lnTo>
                    <a:pt x="564207" y="4049584"/>
                  </a:lnTo>
                  <a:lnTo>
                    <a:pt x="0" y="4188148"/>
                  </a:lnTo>
                  <a:lnTo>
                    <a:pt x="555063" y="3276364"/>
                  </a:lnTo>
                  <a:lnTo>
                    <a:pt x="555063" y="780102"/>
                  </a:lnTo>
                  <a:close/>
                </a:path>
              </a:pathLst>
            </a:custGeom>
            <a:noFill/>
            <a:ln w="28575"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452320" y="4509120"/>
              <a:ext cx="936104" cy="131350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24237" y="935858"/>
              <a:ext cx="1856574" cy="149048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3388" y="2492896"/>
              <a:ext cx="1943671" cy="153317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27034" y="4302568"/>
              <a:ext cx="1480078" cy="155169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8103614">
              <a:off x="5002808" y="3514701"/>
              <a:ext cx="842859" cy="131350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309294">
              <a:off x="4857938" y="726392"/>
              <a:ext cx="842859" cy="1313507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8144" y="1906570"/>
            <a:ext cx="2405056" cy="3463280"/>
          </a:xfrm>
          <a:prstGeom prst="rect">
            <a:avLst/>
          </a:prstGeom>
        </p:spPr>
      </p:pic>
      <p:sp>
        <p:nvSpPr>
          <p:cNvPr id="15" name="Cloud Callout 14"/>
          <p:cNvSpPr/>
          <p:nvPr/>
        </p:nvSpPr>
        <p:spPr>
          <a:xfrm>
            <a:off x="3103063" y="1988840"/>
            <a:ext cx="1828977" cy="2688724"/>
          </a:xfrm>
          <a:prstGeom prst="cloudCallout">
            <a:avLst>
              <a:gd name="adj1" fmla="val 113154"/>
              <a:gd name="adj2" fmla="val -11639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7" name="TextBox 16"/>
          <p:cNvSpPr txBox="1"/>
          <p:nvPr/>
        </p:nvSpPr>
        <p:spPr>
          <a:xfrm>
            <a:off x="532368" y="476379"/>
            <a:ext cx="3675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0" dirty="0" err="1" smtClean="0">
                <a:solidFill>
                  <a:srgbClr val="0F5494"/>
                </a:solidFill>
                <a:latin typeface="Stencil" panose="040409050D0802020404" pitchFamily="82" charset="0"/>
              </a:rPr>
              <a:t>Istituto</a:t>
            </a:r>
            <a:r>
              <a:rPr lang="fr-BE" sz="2400" b="0" dirty="0" smtClean="0">
                <a:solidFill>
                  <a:srgbClr val="0F5494"/>
                </a:solidFill>
                <a:latin typeface="Stencil" panose="040409050D0802020404" pitchFamily="82" charset="0"/>
              </a:rPr>
              <a:t> di </a:t>
            </a:r>
            <a:r>
              <a:rPr lang="fr-BE" sz="2400" b="0" dirty="0" err="1" smtClean="0">
                <a:solidFill>
                  <a:srgbClr val="0F5494"/>
                </a:solidFill>
                <a:latin typeface="Stencil" panose="040409050D0802020404" pitchFamily="82" charset="0"/>
              </a:rPr>
              <a:t>glottodatametria</a:t>
            </a:r>
            <a:r>
              <a:rPr lang="fr-BE" sz="2400" b="0" dirty="0" smtClean="0">
                <a:solidFill>
                  <a:srgbClr val="0F5494"/>
                </a:solidFill>
                <a:latin typeface="Stencil" panose="040409050D0802020404" pitchFamily="82" charset="0"/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  <a:latin typeface="Stencil" panose="040409050D0802020404" pitchFamily="82" charset="0"/>
              </a:rPr>
              <a:t>applicata</a:t>
            </a:r>
            <a:endParaRPr lang="en-GB" sz="2400" b="0" dirty="0" err="1" smtClean="0">
              <a:solidFill>
                <a:srgbClr val="0F5494"/>
              </a:solidFill>
              <a:latin typeface="Stencil" panose="040409050D0802020404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0032" y="404664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0" dirty="0" smtClean="0">
                <a:solidFill>
                  <a:srgbClr val="FF3300"/>
                </a:solidFill>
                <a:latin typeface="Showcard Gothic" panose="04020904020102020604" pitchFamily="82" charset="0"/>
              </a:rPr>
              <a:t>Speak</a:t>
            </a:r>
            <a:r>
              <a:rPr lang="fr-BE" sz="3200" b="0" dirty="0" smtClean="0">
                <a:solidFill>
                  <a:schemeClr val="accent2">
                    <a:lumMod val="50000"/>
                  </a:schemeClr>
                </a:solidFill>
                <a:latin typeface="Showcard Gothic" panose="04020904020102020604" pitchFamily="82" charset="0"/>
              </a:rPr>
              <a:t>zero</a:t>
            </a:r>
            <a:r>
              <a:rPr lang="fr-BE" sz="3200" b="0" dirty="0" smtClean="0">
                <a:solidFill>
                  <a:srgbClr val="FF3300"/>
                </a:solidFill>
                <a:latin typeface="Showcard Gothic" panose="04020904020102020604" pitchFamily="82" charset="0"/>
              </a:rPr>
              <a:t>1</a:t>
            </a:r>
            <a:endParaRPr lang="fr-BE" sz="3200" b="0" dirty="0" smtClean="0">
              <a:solidFill>
                <a:srgbClr val="FF3300"/>
              </a:solidFill>
              <a:latin typeface="Showcard Gothic" panose="04020904020102020604" pitchFamily="82" charset="0"/>
            </a:endParaRPr>
          </a:p>
          <a:p>
            <a:r>
              <a:rPr lang="fr-BE" sz="2400" b="0" dirty="0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The </a:t>
            </a:r>
            <a:r>
              <a:rPr lang="fr-BE" sz="2400" b="0" dirty="0" err="1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glottodatametrics</a:t>
            </a:r>
            <a:endParaRPr lang="fr-BE" sz="2400" b="0" dirty="0" smtClean="0">
              <a:solidFill>
                <a:srgbClr val="7030A0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  <a:p>
            <a:r>
              <a:rPr lang="fr-BE" sz="2400" b="0" dirty="0" err="1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company</a:t>
            </a:r>
            <a:endParaRPr lang="en-GB" sz="2400" b="0" dirty="0" err="1" smtClean="0">
              <a:solidFill>
                <a:srgbClr val="7030A0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621" y="5038619"/>
            <a:ext cx="2774864" cy="1663824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68" y="5558237"/>
            <a:ext cx="1562065" cy="861829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94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620688"/>
            <a:ext cx="2592288" cy="3903539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28705"/>
            <a:ext cx="2304256" cy="1271314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EQF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52" y="5318141"/>
            <a:ext cx="3024336" cy="102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777" y="4461693"/>
            <a:ext cx="1917185" cy="179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9"/>
          <p:cNvGrpSpPr>
            <a:grpSpLocks noChangeAspect="1"/>
          </p:cNvGrpSpPr>
          <p:nvPr/>
        </p:nvGrpSpPr>
        <p:grpSpPr bwMode="auto">
          <a:xfrm>
            <a:off x="7452320" y="2591857"/>
            <a:ext cx="1531484" cy="1869836"/>
            <a:chOff x="4302" y="96"/>
            <a:chExt cx="1376" cy="1680"/>
          </a:xfrm>
        </p:grpSpPr>
        <p:sp>
          <p:nvSpPr>
            <p:cNvPr id="9" name="AutoShape 10"/>
            <p:cNvSpPr>
              <a:spLocks noChangeAspect="1" noChangeArrowheads="1" noTextEdit="1"/>
            </p:cNvSpPr>
            <p:nvPr/>
          </p:nvSpPr>
          <p:spPr bwMode="auto">
            <a:xfrm>
              <a:off x="4302" y="96"/>
              <a:ext cx="1376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" y="96"/>
              <a:ext cx="1381" cy="1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3240" y="124144"/>
            <a:ext cx="3893405" cy="24369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4996770">
            <a:off x="3797336" y="2158544"/>
            <a:ext cx="1818134" cy="295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1450" y="-23813"/>
            <a:ext cx="9486900" cy="6905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2240" y="614560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0" dirty="0" smtClean="0">
                <a:solidFill>
                  <a:srgbClr val="0F5494"/>
                </a:solidFill>
                <a:latin typeface="Kunstler Script" panose="030304020206070D0D06" pitchFamily="66" charset="0"/>
              </a:rPr>
              <a:t>16 11 2005</a:t>
            </a:r>
            <a:endParaRPr lang="en-GB" sz="4000" b="0" dirty="0" err="1" smtClean="0">
              <a:solidFill>
                <a:srgbClr val="0F5494"/>
              </a:solidFill>
              <a:latin typeface="Kunstler Script" panose="030304020206070D0D06" pitchFamily="66" charset="0"/>
            </a:endParaRPr>
          </a:p>
        </p:txBody>
      </p:sp>
      <p:sp>
        <p:nvSpPr>
          <p:cNvPr id="6" name="Cloud Callout 5"/>
          <p:cNvSpPr/>
          <p:nvPr/>
        </p:nvSpPr>
        <p:spPr>
          <a:xfrm rot="11083761">
            <a:off x="6321979" y="6220527"/>
            <a:ext cx="2232248" cy="620688"/>
          </a:xfrm>
          <a:prstGeom prst="cloudCallout">
            <a:avLst>
              <a:gd name="adj1" fmla="val -61488"/>
              <a:gd name="adj2" fmla="val 81987"/>
            </a:avLst>
          </a:prstGeom>
          <a:noFill/>
          <a:ln>
            <a:solidFill>
              <a:srgbClr val="0F549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247623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65082" y="1106774"/>
            <a:ext cx="5291669" cy="4998204"/>
            <a:chOff x="3403019" y="311783"/>
            <a:chExt cx="5235583" cy="5616624"/>
          </a:xfrm>
        </p:grpSpPr>
        <p:grpSp>
          <p:nvGrpSpPr>
            <p:cNvPr id="8" name="Group 7"/>
            <p:cNvGrpSpPr/>
            <p:nvPr/>
          </p:nvGrpSpPr>
          <p:grpSpPr>
            <a:xfrm>
              <a:off x="3403019" y="311783"/>
              <a:ext cx="5235583" cy="5616624"/>
              <a:chOff x="3403019" y="307525"/>
              <a:chExt cx="5235583" cy="5616624"/>
            </a:xfrm>
          </p:grpSpPr>
          <p:sp>
            <p:nvSpPr>
              <p:cNvPr id="10" name="Rounded Rectangular Callout 4"/>
              <p:cNvSpPr/>
              <p:nvPr/>
            </p:nvSpPr>
            <p:spPr>
              <a:xfrm>
                <a:off x="3403019" y="307525"/>
                <a:ext cx="5235583" cy="5616624"/>
              </a:xfrm>
              <a:custGeom>
                <a:avLst/>
                <a:gdLst>
                  <a:gd name="connsiteX0" fmla="*/ 0 w 4680520"/>
                  <a:gd name="connsiteY0" fmla="*/ 780102 h 5616624"/>
                  <a:gd name="connsiteX1" fmla="*/ 780102 w 4680520"/>
                  <a:gd name="connsiteY1" fmla="*/ 0 h 5616624"/>
                  <a:gd name="connsiteX2" fmla="*/ 780087 w 4680520"/>
                  <a:gd name="connsiteY2" fmla="*/ 0 h 5616624"/>
                  <a:gd name="connsiteX3" fmla="*/ 780087 w 4680520"/>
                  <a:gd name="connsiteY3" fmla="*/ 0 h 5616624"/>
                  <a:gd name="connsiteX4" fmla="*/ 1950217 w 4680520"/>
                  <a:gd name="connsiteY4" fmla="*/ 0 h 5616624"/>
                  <a:gd name="connsiteX5" fmla="*/ 3900418 w 4680520"/>
                  <a:gd name="connsiteY5" fmla="*/ 0 h 5616624"/>
                  <a:gd name="connsiteX6" fmla="*/ 4680520 w 4680520"/>
                  <a:gd name="connsiteY6" fmla="*/ 780102 h 5616624"/>
                  <a:gd name="connsiteX7" fmla="*/ 4680520 w 4680520"/>
                  <a:gd name="connsiteY7" fmla="*/ 3276364 h 5616624"/>
                  <a:gd name="connsiteX8" fmla="*/ 4680520 w 4680520"/>
                  <a:gd name="connsiteY8" fmla="*/ 3276364 h 5616624"/>
                  <a:gd name="connsiteX9" fmla="*/ 4680520 w 4680520"/>
                  <a:gd name="connsiteY9" fmla="*/ 4680520 h 5616624"/>
                  <a:gd name="connsiteX10" fmla="*/ 4680520 w 4680520"/>
                  <a:gd name="connsiteY10" fmla="*/ 4836522 h 5616624"/>
                  <a:gd name="connsiteX11" fmla="*/ 3900418 w 4680520"/>
                  <a:gd name="connsiteY11" fmla="*/ 5616624 h 5616624"/>
                  <a:gd name="connsiteX12" fmla="*/ 1950217 w 4680520"/>
                  <a:gd name="connsiteY12" fmla="*/ 5616624 h 5616624"/>
                  <a:gd name="connsiteX13" fmla="*/ 780087 w 4680520"/>
                  <a:gd name="connsiteY13" fmla="*/ 5616624 h 5616624"/>
                  <a:gd name="connsiteX14" fmla="*/ 780087 w 4680520"/>
                  <a:gd name="connsiteY14" fmla="*/ 5616624 h 5616624"/>
                  <a:gd name="connsiteX15" fmla="*/ 780102 w 4680520"/>
                  <a:gd name="connsiteY15" fmla="*/ 5616624 h 5616624"/>
                  <a:gd name="connsiteX16" fmla="*/ 0 w 4680520"/>
                  <a:gd name="connsiteY16" fmla="*/ 4836522 h 5616624"/>
                  <a:gd name="connsiteX17" fmla="*/ 0 w 4680520"/>
                  <a:gd name="connsiteY17" fmla="*/ 4680520 h 5616624"/>
                  <a:gd name="connsiteX18" fmla="*/ -555063 w 4680520"/>
                  <a:gd name="connsiteY18" fmla="*/ 4188148 h 5616624"/>
                  <a:gd name="connsiteX19" fmla="*/ 0 w 4680520"/>
                  <a:gd name="connsiteY19" fmla="*/ 3276364 h 5616624"/>
                  <a:gd name="connsiteX20" fmla="*/ 0 w 4680520"/>
                  <a:gd name="connsiteY20" fmla="*/ 780102 h 5616624"/>
                  <a:gd name="connsiteX0" fmla="*/ 555063 w 5235583"/>
                  <a:gd name="connsiteY0" fmla="*/ 780102 h 5616624"/>
                  <a:gd name="connsiteX1" fmla="*/ 1335165 w 5235583"/>
                  <a:gd name="connsiteY1" fmla="*/ 0 h 5616624"/>
                  <a:gd name="connsiteX2" fmla="*/ 1335150 w 5235583"/>
                  <a:gd name="connsiteY2" fmla="*/ 0 h 5616624"/>
                  <a:gd name="connsiteX3" fmla="*/ 1335150 w 5235583"/>
                  <a:gd name="connsiteY3" fmla="*/ 0 h 5616624"/>
                  <a:gd name="connsiteX4" fmla="*/ 2505280 w 5235583"/>
                  <a:gd name="connsiteY4" fmla="*/ 0 h 5616624"/>
                  <a:gd name="connsiteX5" fmla="*/ 4455481 w 5235583"/>
                  <a:gd name="connsiteY5" fmla="*/ 0 h 5616624"/>
                  <a:gd name="connsiteX6" fmla="*/ 5235583 w 5235583"/>
                  <a:gd name="connsiteY6" fmla="*/ 780102 h 5616624"/>
                  <a:gd name="connsiteX7" fmla="*/ 5235583 w 5235583"/>
                  <a:gd name="connsiteY7" fmla="*/ 3276364 h 5616624"/>
                  <a:gd name="connsiteX8" fmla="*/ 5235583 w 5235583"/>
                  <a:gd name="connsiteY8" fmla="*/ 3276364 h 5616624"/>
                  <a:gd name="connsiteX9" fmla="*/ 5235583 w 5235583"/>
                  <a:gd name="connsiteY9" fmla="*/ 4680520 h 5616624"/>
                  <a:gd name="connsiteX10" fmla="*/ 5235583 w 5235583"/>
                  <a:gd name="connsiteY10" fmla="*/ 4836522 h 5616624"/>
                  <a:gd name="connsiteX11" fmla="*/ 4455481 w 5235583"/>
                  <a:gd name="connsiteY11" fmla="*/ 5616624 h 5616624"/>
                  <a:gd name="connsiteX12" fmla="*/ 2505280 w 5235583"/>
                  <a:gd name="connsiteY12" fmla="*/ 5616624 h 5616624"/>
                  <a:gd name="connsiteX13" fmla="*/ 1335150 w 5235583"/>
                  <a:gd name="connsiteY13" fmla="*/ 5616624 h 5616624"/>
                  <a:gd name="connsiteX14" fmla="*/ 1335150 w 5235583"/>
                  <a:gd name="connsiteY14" fmla="*/ 5616624 h 5616624"/>
                  <a:gd name="connsiteX15" fmla="*/ 1335165 w 5235583"/>
                  <a:gd name="connsiteY15" fmla="*/ 5616624 h 5616624"/>
                  <a:gd name="connsiteX16" fmla="*/ 555063 w 5235583"/>
                  <a:gd name="connsiteY16" fmla="*/ 4836522 h 5616624"/>
                  <a:gd name="connsiteX17" fmla="*/ 564207 w 5235583"/>
                  <a:gd name="connsiteY17" fmla="*/ 4049584 h 5616624"/>
                  <a:gd name="connsiteX18" fmla="*/ 0 w 5235583"/>
                  <a:gd name="connsiteY18" fmla="*/ 4188148 h 5616624"/>
                  <a:gd name="connsiteX19" fmla="*/ 555063 w 5235583"/>
                  <a:gd name="connsiteY19" fmla="*/ 3276364 h 5616624"/>
                  <a:gd name="connsiteX20" fmla="*/ 555063 w 5235583"/>
                  <a:gd name="connsiteY20" fmla="*/ 780102 h 561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35583" h="5616624">
                    <a:moveTo>
                      <a:pt x="555063" y="780102"/>
                    </a:moveTo>
                    <a:cubicBezTo>
                      <a:pt x="555063" y="349264"/>
                      <a:pt x="904327" y="0"/>
                      <a:pt x="1335165" y="0"/>
                    </a:cubicBezTo>
                    <a:lnTo>
                      <a:pt x="1335150" y="0"/>
                    </a:lnTo>
                    <a:lnTo>
                      <a:pt x="1335150" y="0"/>
                    </a:lnTo>
                    <a:lnTo>
                      <a:pt x="2505280" y="0"/>
                    </a:lnTo>
                    <a:lnTo>
                      <a:pt x="4455481" y="0"/>
                    </a:lnTo>
                    <a:cubicBezTo>
                      <a:pt x="4886319" y="0"/>
                      <a:pt x="5235583" y="349264"/>
                      <a:pt x="5235583" y="780102"/>
                    </a:cubicBezTo>
                    <a:lnTo>
                      <a:pt x="5235583" y="3276364"/>
                    </a:lnTo>
                    <a:lnTo>
                      <a:pt x="5235583" y="3276364"/>
                    </a:lnTo>
                    <a:lnTo>
                      <a:pt x="5235583" y="4680520"/>
                    </a:lnTo>
                    <a:lnTo>
                      <a:pt x="5235583" y="4836522"/>
                    </a:lnTo>
                    <a:cubicBezTo>
                      <a:pt x="5235583" y="5267360"/>
                      <a:pt x="4886319" y="5616624"/>
                      <a:pt x="4455481" y="5616624"/>
                    </a:cubicBezTo>
                    <a:lnTo>
                      <a:pt x="2505280" y="5616624"/>
                    </a:lnTo>
                    <a:lnTo>
                      <a:pt x="1335150" y="5616624"/>
                    </a:lnTo>
                    <a:lnTo>
                      <a:pt x="1335150" y="5616624"/>
                    </a:lnTo>
                    <a:lnTo>
                      <a:pt x="1335165" y="5616624"/>
                    </a:lnTo>
                    <a:cubicBezTo>
                      <a:pt x="904327" y="5616624"/>
                      <a:pt x="555063" y="5267360"/>
                      <a:pt x="555063" y="4836522"/>
                    </a:cubicBezTo>
                    <a:lnTo>
                      <a:pt x="564207" y="4049584"/>
                    </a:lnTo>
                    <a:lnTo>
                      <a:pt x="0" y="4188148"/>
                    </a:lnTo>
                    <a:lnTo>
                      <a:pt x="555063" y="3276364"/>
                    </a:lnTo>
                    <a:lnTo>
                      <a:pt x="555063" y="78010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rgbClr val="1331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355976" y="682028"/>
                <a:ext cx="403244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BE" sz="3500" dirty="0" err="1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Diploma</a:t>
                </a:r>
                <a:r>
                  <a:rPr lang="fr-BE" sz="3500" dirty="0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 </a:t>
                </a:r>
              </a:p>
              <a:p>
                <a:pPr algn="ctr"/>
                <a:r>
                  <a:rPr lang="fr-BE" sz="3500" dirty="0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in </a:t>
                </a:r>
                <a:r>
                  <a:rPr lang="fr-BE" sz="3500" dirty="0" err="1" smtClean="0">
                    <a:solidFill>
                      <a:srgbClr val="0F5494"/>
                    </a:solidFill>
                    <a:latin typeface="Harlow Solid Italic" panose="04030604020F02020D02" pitchFamily="82" charset="0"/>
                  </a:rPr>
                  <a:t>glottodatametria</a:t>
                </a:r>
                <a:endParaRPr lang="en-GB" sz="3500" dirty="0" err="1" smtClean="0">
                  <a:solidFill>
                    <a:srgbClr val="0F5494"/>
                  </a:solidFill>
                  <a:latin typeface="Harlow Solid Italic" panose="04030604020F02020D02" pitchFamily="82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383671" y="1914869"/>
              <a:ext cx="4032448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3500" dirty="0" err="1" smtClean="0">
                  <a:solidFill>
                    <a:srgbClr val="0F5494"/>
                  </a:solidFill>
                  <a:latin typeface="Bernard MT Condensed" panose="02050806060905020404" pitchFamily="18" charset="0"/>
                </a:rPr>
                <a:t>Università</a:t>
              </a:r>
              <a:r>
                <a:rPr lang="fr-BE" sz="3500" dirty="0" smtClean="0">
                  <a:solidFill>
                    <a:srgbClr val="0F5494"/>
                  </a:solidFill>
                  <a:latin typeface="Bernard MT Condensed" panose="02050806060905020404" pitchFamily="18" charset="0"/>
                </a:rPr>
                <a:t> di Roma IV</a:t>
              </a:r>
              <a:endParaRPr lang="en-GB" sz="3500" dirty="0" err="1" smtClean="0">
                <a:solidFill>
                  <a:srgbClr val="0F5494"/>
                </a:solidFill>
                <a:latin typeface="Bernard MT Condensed" panose="020508060609050204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258519" y="3501008"/>
            <a:ext cx="4317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0" dirty="0" err="1" smtClean="0">
                <a:solidFill>
                  <a:srgbClr val="0F5494"/>
                </a:solidFill>
              </a:rPr>
              <a:t>Laurea</a:t>
            </a:r>
            <a:r>
              <a:rPr lang="fr-BE" sz="2400" b="0" dirty="0" smtClean="0">
                <a:solidFill>
                  <a:srgbClr val="0F5494"/>
                </a:solidFill>
              </a:rPr>
              <a:t> di primo </a:t>
            </a:r>
            <a:r>
              <a:rPr lang="fr-BE" sz="2400" b="0" dirty="0" err="1" smtClean="0">
                <a:solidFill>
                  <a:srgbClr val="0F5494"/>
                </a:solidFill>
              </a:rPr>
              <a:t>grado</a:t>
            </a:r>
            <a:r>
              <a:rPr lang="fr-BE" sz="2400" b="0" dirty="0" smtClean="0">
                <a:solidFill>
                  <a:srgbClr val="0F5494"/>
                </a:solidFill>
              </a:rPr>
              <a:t/>
            </a:r>
            <a:br>
              <a:rPr lang="fr-BE" sz="2400" b="0" dirty="0" smtClean="0">
                <a:solidFill>
                  <a:srgbClr val="0F5494"/>
                </a:solidFill>
              </a:rPr>
            </a:br>
            <a:r>
              <a:rPr lang="fr-BE" sz="2400" b="0" dirty="0" err="1" smtClean="0">
                <a:solidFill>
                  <a:srgbClr val="0F5494"/>
                </a:solidFill>
              </a:rPr>
              <a:t>Livello</a:t>
            </a:r>
            <a:r>
              <a:rPr lang="fr-BE" sz="2400" b="0" dirty="0" smtClean="0">
                <a:solidFill>
                  <a:srgbClr val="0F5494"/>
                </a:solidFill>
              </a:rPr>
              <a:t> EQF 6</a:t>
            </a:r>
          </a:p>
          <a:p>
            <a:r>
              <a:rPr lang="fr-BE" sz="2400" b="0" dirty="0" err="1" smtClean="0">
                <a:solidFill>
                  <a:srgbClr val="0F5494"/>
                </a:solidFill>
              </a:rPr>
              <a:t>Accesso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smtClean="0">
                <a:solidFill>
                  <a:srgbClr val="0F5494"/>
                </a:solidFill>
              </a:rPr>
              <a:t>a </a:t>
            </a:r>
            <a:r>
              <a:rPr lang="fr-BE" sz="2400" b="0" dirty="0" err="1" smtClean="0">
                <a:solidFill>
                  <a:srgbClr val="0F5494"/>
                </a:solidFill>
              </a:rPr>
              <a:t>programmi</a:t>
            </a:r>
            <a:r>
              <a:rPr lang="fr-BE" sz="2400" b="0" dirty="0" smtClean="0">
                <a:solidFill>
                  <a:srgbClr val="0F5494"/>
                </a:solidFill>
              </a:rPr>
              <a:t> di </a:t>
            </a:r>
            <a:r>
              <a:rPr lang="fr-BE" sz="2400" b="0" dirty="0" err="1" smtClean="0">
                <a:solidFill>
                  <a:srgbClr val="0F5494"/>
                </a:solidFill>
              </a:rPr>
              <a:t>laurea</a:t>
            </a:r>
            <a:r>
              <a:rPr lang="fr-BE" sz="2400" b="0" dirty="0" smtClean="0">
                <a:solidFill>
                  <a:srgbClr val="0F5494"/>
                </a:solidFill>
              </a:rPr>
              <a:t> magistrale EQF 7</a:t>
            </a:r>
          </a:p>
          <a:p>
            <a:r>
              <a:rPr lang="fr-BE" sz="2400" b="0" dirty="0" err="1" smtClean="0">
                <a:solidFill>
                  <a:srgbClr val="0F5494"/>
                </a:solidFill>
              </a:rPr>
              <a:t>Esami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</a:rPr>
              <a:t>superati</a:t>
            </a:r>
            <a:r>
              <a:rPr lang="fr-BE" sz="2400" b="0" dirty="0" smtClean="0">
                <a:solidFill>
                  <a:srgbClr val="0F5494"/>
                </a:solidFill>
              </a:rPr>
              <a:t>: …</a:t>
            </a:r>
            <a:endParaRPr lang="en-GB" sz="2400" b="0" dirty="0" err="1" smtClean="0">
              <a:solidFill>
                <a:srgbClr val="0F5494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58707" y="3743552"/>
            <a:ext cx="2408218" cy="2812562"/>
            <a:chOff x="3949281" y="424858"/>
            <a:chExt cx="5235583" cy="5616624"/>
          </a:xfrm>
        </p:grpSpPr>
        <p:sp>
          <p:nvSpPr>
            <p:cNvPr id="14" name="Rounded Rectangular Callout 4"/>
            <p:cNvSpPr/>
            <p:nvPr/>
          </p:nvSpPr>
          <p:spPr>
            <a:xfrm rot="10800000">
              <a:off x="3949281" y="424858"/>
              <a:ext cx="5235583" cy="5616624"/>
            </a:xfrm>
            <a:custGeom>
              <a:avLst/>
              <a:gdLst>
                <a:gd name="connsiteX0" fmla="*/ 0 w 4680520"/>
                <a:gd name="connsiteY0" fmla="*/ 780102 h 5616624"/>
                <a:gd name="connsiteX1" fmla="*/ 780102 w 4680520"/>
                <a:gd name="connsiteY1" fmla="*/ 0 h 5616624"/>
                <a:gd name="connsiteX2" fmla="*/ 780087 w 4680520"/>
                <a:gd name="connsiteY2" fmla="*/ 0 h 5616624"/>
                <a:gd name="connsiteX3" fmla="*/ 780087 w 4680520"/>
                <a:gd name="connsiteY3" fmla="*/ 0 h 5616624"/>
                <a:gd name="connsiteX4" fmla="*/ 1950217 w 4680520"/>
                <a:gd name="connsiteY4" fmla="*/ 0 h 5616624"/>
                <a:gd name="connsiteX5" fmla="*/ 3900418 w 4680520"/>
                <a:gd name="connsiteY5" fmla="*/ 0 h 5616624"/>
                <a:gd name="connsiteX6" fmla="*/ 4680520 w 4680520"/>
                <a:gd name="connsiteY6" fmla="*/ 780102 h 5616624"/>
                <a:gd name="connsiteX7" fmla="*/ 4680520 w 4680520"/>
                <a:gd name="connsiteY7" fmla="*/ 3276364 h 5616624"/>
                <a:gd name="connsiteX8" fmla="*/ 4680520 w 4680520"/>
                <a:gd name="connsiteY8" fmla="*/ 3276364 h 5616624"/>
                <a:gd name="connsiteX9" fmla="*/ 4680520 w 4680520"/>
                <a:gd name="connsiteY9" fmla="*/ 4680520 h 5616624"/>
                <a:gd name="connsiteX10" fmla="*/ 4680520 w 4680520"/>
                <a:gd name="connsiteY10" fmla="*/ 4836522 h 5616624"/>
                <a:gd name="connsiteX11" fmla="*/ 3900418 w 4680520"/>
                <a:gd name="connsiteY11" fmla="*/ 5616624 h 5616624"/>
                <a:gd name="connsiteX12" fmla="*/ 1950217 w 4680520"/>
                <a:gd name="connsiteY12" fmla="*/ 5616624 h 5616624"/>
                <a:gd name="connsiteX13" fmla="*/ 780087 w 4680520"/>
                <a:gd name="connsiteY13" fmla="*/ 5616624 h 5616624"/>
                <a:gd name="connsiteX14" fmla="*/ 780087 w 4680520"/>
                <a:gd name="connsiteY14" fmla="*/ 5616624 h 5616624"/>
                <a:gd name="connsiteX15" fmla="*/ 780102 w 4680520"/>
                <a:gd name="connsiteY15" fmla="*/ 5616624 h 5616624"/>
                <a:gd name="connsiteX16" fmla="*/ 0 w 4680520"/>
                <a:gd name="connsiteY16" fmla="*/ 4836522 h 5616624"/>
                <a:gd name="connsiteX17" fmla="*/ 0 w 4680520"/>
                <a:gd name="connsiteY17" fmla="*/ 4680520 h 5616624"/>
                <a:gd name="connsiteX18" fmla="*/ -555063 w 4680520"/>
                <a:gd name="connsiteY18" fmla="*/ 4188148 h 5616624"/>
                <a:gd name="connsiteX19" fmla="*/ 0 w 4680520"/>
                <a:gd name="connsiteY19" fmla="*/ 3276364 h 5616624"/>
                <a:gd name="connsiteX20" fmla="*/ 0 w 4680520"/>
                <a:gd name="connsiteY20" fmla="*/ 780102 h 5616624"/>
                <a:gd name="connsiteX0" fmla="*/ 555063 w 5235583"/>
                <a:gd name="connsiteY0" fmla="*/ 780102 h 5616624"/>
                <a:gd name="connsiteX1" fmla="*/ 1335165 w 5235583"/>
                <a:gd name="connsiteY1" fmla="*/ 0 h 5616624"/>
                <a:gd name="connsiteX2" fmla="*/ 1335150 w 5235583"/>
                <a:gd name="connsiteY2" fmla="*/ 0 h 5616624"/>
                <a:gd name="connsiteX3" fmla="*/ 1335150 w 5235583"/>
                <a:gd name="connsiteY3" fmla="*/ 0 h 5616624"/>
                <a:gd name="connsiteX4" fmla="*/ 2505280 w 5235583"/>
                <a:gd name="connsiteY4" fmla="*/ 0 h 5616624"/>
                <a:gd name="connsiteX5" fmla="*/ 4455481 w 5235583"/>
                <a:gd name="connsiteY5" fmla="*/ 0 h 5616624"/>
                <a:gd name="connsiteX6" fmla="*/ 5235583 w 5235583"/>
                <a:gd name="connsiteY6" fmla="*/ 780102 h 5616624"/>
                <a:gd name="connsiteX7" fmla="*/ 5235583 w 5235583"/>
                <a:gd name="connsiteY7" fmla="*/ 3276364 h 5616624"/>
                <a:gd name="connsiteX8" fmla="*/ 5235583 w 5235583"/>
                <a:gd name="connsiteY8" fmla="*/ 3276364 h 5616624"/>
                <a:gd name="connsiteX9" fmla="*/ 5235583 w 5235583"/>
                <a:gd name="connsiteY9" fmla="*/ 4680520 h 5616624"/>
                <a:gd name="connsiteX10" fmla="*/ 5235583 w 5235583"/>
                <a:gd name="connsiteY10" fmla="*/ 4836522 h 5616624"/>
                <a:gd name="connsiteX11" fmla="*/ 4455481 w 5235583"/>
                <a:gd name="connsiteY11" fmla="*/ 5616624 h 5616624"/>
                <a:gd name="connsiteX12" fmla="*/ 2505280 w 5235583"/>
                <a:gd name="connsiteY12" fmla="*/ 5616624 h 5616624"/>
                <a:gd name="connsiteX13" fmla="*/ 1335150 w 5235583"/>
                <a:gd name="connsiteY13" fmla="*/ 5616624 h 5616624"/>
                <a:gd name="connsiteX14" fmla="*/ 1335150 w 5235583"/>
                <a:gd name="connsiteY14" fmla="*/ 5616624 h 5616624"/>
                <a:gd name="connsiteX15" fmla="*/ 1335165 w 5235583"/>
                <a:gd name="connsiteY15" fmla="*/ 5616624 h 5616624"/>
                <a:gd name="connsiteX16" fmla="*/ 555063 w 5235583"/>
                <a:gd name="connsiteY16" fmla="*/ 4836522 h 5616624"/>
                <a:gd name="connsiteX17" fmla="*/ 564207 w 5235583"/>
                <a:gd name="connsiteY17" fmla="*/ 4049584 h 5616624"/>
                <a:gd name="connsiteX18" fmla="*/ 0 w 5235583"/>
                <a:gd name="connsiteY18" fmla="*/ 4188148 h 5616624"/>
                <a:gd name="connsiteX19" fmla="*/ 555063 w 5235583"/>
                <a:gd name="connsiteY19" fmla="*/ 3276364 h 5616624"/>
                <a:gd name="connsiteX20" fmla="*/ 555063 w 5235583"/>
                <a:gd name="connsiteY20" fmla="*/ 780102 h 561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35583" h="5616624">
                  <a:moveTo>
                    <a:pt x="555063" y="780102"/>
                  </a:moveTo>
                  <a:cubicBezTo>
                    <a:pt x="555063" y="349264"/>
                    <a:pt x="904327" y="0"/>
                    <a:pt x="1335165" y="0"/>
                  </a:cubicBezTo>
                  <a:lnTo>
                    <a:pt x="1335150" y="0"/>
                  </a:lnTo>
                  <a:lnTo>
                    <a:pt x="1335150" y="0"/>
                  </a:lnTo>
                  <a:lnTo>
                    <a:pt x="2505280" y="0"/>
                  </a:lnTo>
                  <a:lnTo>
                    <a:pt x="4455481" y="0"/>
                  </a:lnTo>
                  <a:cubicBezTo>
                    <a:pt x="4886319" y="0"/>
                    <a:pt x="5235583" y="349264"/>
                    <a:pt x="5235583" y="780102"/>
                  </a:cubicBezTo>
                  <a:lnTo>
                    <a:pt x="5235583" y="3276364"/>
                  </a:lnTo>
                  <a:lnTo>
                    <a:pt x="5235583" y="3276364"/>
                  </a:lnTo>
                  <a:lnTo>
                    <a:pt x="5235583" y="4680520"/>
                  </a:lnTo>
                  <a:lnTo>
                    <a:pt x="5235583" y="4836522"/>
                  </a:lnTo>
                  <a:cubicBezTo>
                    <a:pt x="5235583" y="5267360"/>
                    <a:pt x="4886319" y="5616624"/>
                    <a:pt x="4455481" y="5616624"/>
                  </a:cubicBezTo>
                  <a:lnTo>
                    <a:pt x="2505280" y="5616624"/>
                  </a:lnTo>
                  <a:lnTo>
                    <a:pt x="1335150" y="5616624"/>
                  </a:lnTo>
                  <a:lnTo>
                    <a:pt x="1335150" y="5616624"/>
                  </a:lnTo>
                  <a:lnTo>
                    <a:pt x="1335165" y="5616624"/>
                  </a:lnTo>
                  <a:cubicBezTo>
                    <a:pt x="904327" y="5616624"/>
                    <a:pt x="555063" y="5267360"/>
                    <a:pt x="555063" y="4836522"/>
                  </a:cubicBezTo>
                  <a:lnTo>
                    <a:pt x="564207" y="4049584"/>
                  </a:lnTo>
                  <a:lnTo>
                    <a:pt x="0" y="4188148"/>
                  </a:lnTo>
                  <a:lnTo>
                    <a:pt x="555063" y="3276364"/>
                  </a:lnTo>
                  <a:lnTo>
                    <a:pt x="555063" y="780102"/>
                  </a:lnTo>
                  <a:close/>
                </a:path>
              </a:pathLst>
            </a:custGeom>
            <a:noFill/>
            <a:ln w="28575"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452320" y="4509120"/>
              <a:ext cx="936104" cy="131350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4237" y="935858"/>
              <a:ext cx="1856574" cy="149048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23388" y="2492896"/>
              <a:ext cx="1943671" cy="153317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7034" y="4302568"/>
              <a:ext cx="1480078" cy="155169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8103614">
              <a:off x="5002808" y="3514701"/>
              <a:ext cx="842859" cy="131350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309294">
              <a:off x="4857938" y="726392"/>
              <a:ext cx="842859" cy="1313507"/>
            </a:xfrm>
            <a:prstGeom prst="rect">
              <a:avLst/>
            </a:prstGeom>
          </p:spPr>
        </p:pic>
      </p:grpSp>
      <p:sp>
        <p:nvSpPr>
          <p:cNvPr id="22" name="Bent Arrow 21"/>
          <p:cNvSpPr/>
          <p:nvPr/>
        </p:nvSpPr>
        <p:spPr>
          <a:xfrm rot="5400000">
            <a:off x="6318534" y="380191"/>
            <a:ext cx="605256" cy="654203"/>
          </a:xfrm>
          <a:prstGeom prst="ben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chemeClr val="tx1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1547664" y="1268760"/>
            <a:ext cx="360040" cy="2232248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2" name="TextBox 1"/>
          <p:cNvSpPr txBox="1"/>
          <p:nvPr/>
        </p:nvSpPr>
        <p:spPr>
          <a:xfrm>
            <a:off x="0" y="116632"/>
            <a:ext cx="6266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2400" dirty="0" err="1" smtClean="0">
                <a:solidFill>
                  <a:srgbClr val="0F5494"/>
                </a:solidFill>
              </a:rPr>
              <a:t>Supplemento</a:t>
            </a:r>
            <a:r>
              <a:rPr lang="fr-BE" sz="2400" dirty="0" smtClean="0">
                <a:solidFill>
                  <a:srgbClr val="0F5494"/>
                </a:solidFill>
              </a:rPr>
              <a:t> al </a:t>
            </a:r>
            <a:r>
              <a:rPr lang="fr-BE" sz="2400" dirty="0" err="1" smtClean="0">
                <a:solidFill>
                  <a:srgbClr val="0F5494"/>
                </a:solidFill>
              </a:rPr>
              <a:t>diploma</a:t>
            </a:r>
            <a:endParaRPr lang="fr-BE" sz="2400" dirty="0" smtClean="0">
              <a:solidFill>
                <a:srgbClr val="0F5494"/>
              </a:solidFill>
            </a:endParaRPr>
          </a:p>
          <a:p>
            <a:r>
              <a:rPr lang="fr-BE" sz="2400" dirty="0" err="1" smtClean="0">
                <a:solidFill>
                  <a:srgbClr val="0F5494"/>
                </a:solidFill>
              </a:rPr>
              <a:t>Supplement</a:t>
            </a:r>
            <a:r>
              <a:rPr lang="fr-BE" sz="2400" dirty="0" err="1" smtClean="0">
                <a:solidFill>
                  <a:srgbClr val="0F5494"/>
                </a:solidFill>
              </a:rPr>
              <a:t>o</a:t>
            </a:r>
            <a:r>
              <a:rPr lang="fr-BE" sz="2400" dirty="0" smtClean="0">
                <a:solidFill>
                  <a:srgbClr val="0F5494"/>
                </a:solidFill>
              </a:rPr>
              <a:t> al </a:t>
            </a:r>
            <a:r>
              <a:rPr lang="fr-BE" sz="2400" dirty="0" err="1" smtClean="0">
                <a:solidFill>
                  <a:srgbClr val="0F5494"/>
                </a:solidFill>
              </a:rPr>
              <a:t>certificato</a:t>
            </a:r>
            <a:endParaRPr lang="en-GB" sz="240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2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408" y="89776"/>
            <a:ext cx="5598736" cy="165142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83568" y="2132856"/>
            <a:ext cx="2408218" cy="2812562"/>
            <a:chOff x="3949281" y="424858"/>
            <a:chExt cx="5235583" cy="5616624"/>
          </a:xfrm>
        </p:grpSpPr>
        <p:sp>
          <p:nvSpPr>
            <p:cNvPr id="5" name="Rounded Rectangular Callout 4"/>
            <p:cNvSpPr/>
            <p:nvPr/>
          </p:nvSpPr>
          <p:spPr>
            <a:xfrm rot="10800000">
              <a:off x="3949281" y="424858"/>
              <a:ext cx="5235583" cy="5616624"/>
            </a:xfrm>
            <a:custGeom>
              <a:avLst/>
              <a:gdLst>
                <a:gd name="connsiteX0" fmla="*/ 0 w 4680520"/>
                <a:gd name="connsiteY0" fmla="*/ 780102 h 5616624"/>
                <a:gd name="connsiteX1" fmla="*/ 780102 w 4680520"/>
                <a:gd name="connsiteY1" fmla="*/ 0 h 5616624"/>
                <a:gd name="connsiteX2" fmla="*/ 780087 w 4680520"/>
                <a:gd name="connsiteY2" fmla="*/ 0 h 5616624"/>
                <a:gd name="connsiteX3" fmla="*/ 780087 w 4680520"/>
                <a:gd name="connsiteY3" fmla="*/ 0 h 5616624"/>
                <a:gd name="connsiteX4" fmla="*/ 1950217 w 4680520"/>
                <a:gd name="connsiteY4" fmla="*/ 0 h 5616624"/>
                <a:gd name="connsiteX5" fmla="*/ 3900418 w 4680520"/>
                <a:gd name="connsiteY5" fmla="*/ 0 h 5616624"/>
                <a:gd name="connsiteX6" fmla="*/ 4680520 w 4680520"/>
                <a:gd name="connsiteY6" fmla="*/ 780102 h 5616624"/>
                <a:gd name="connsiteX7" fmla="*/ 4680520 w 4680520"/>
                <a:gd name="connsiteY7" fmla="*/ 3276364 h 5616624"/>
                <a:gd name="connsiteX8" fmla="*/ 4680520 w 4680520"/>
                <a:gd name="connsiteY8" fmla="*/ 3276364 h 5616624"/>
                <a:gd name="connsiteX9" fmla="*/ 4680520 w 4680520"/>
                <a:gd name="connsiteY9" fmla="*/ 4680520 h 5616624"/>
                <a:gd name="connsiteX10" fmla="*/ 4680520 w 4680520"/>
                <a:gd name="connsiteY10" fmla="*/ 4836522 h 5616624"/>
                <a:gd name="connsiteX11" fmla="*/ 3900418 w 4680520"/>
                <a:gd name="connsiteY11" fmla="*/ 5616624 h 5616624"/>
                <a:gd name="connsiteX12" fmla="*/ 1950217 w 4680520"/>
                <a:gd name="connsiteY12" fmla="*/ 5616624 h 5616624"/>
                <a:gd name="connsiteX13" fmla="*/ 780087 w 4680520"/>
                <a:gd name="connsiteY13" fmla="*/ 5616624 h 5616624"/>
                <a:gd name="connsiteX14" fmla="*/ 780087 w 4680520"/>
                <a:gd name="connsiteY14" fmla="*/ 5616624 h 5616624"/>
                <a:gd name="connsiteX15" fmla="*/ 780102 w 4680520"/>
                <a:gd name="connsiteY15" fmla="*/ 5616624 h 5616624"/>
                <a:gd name="connsiteX16" fmla="*/ 0 w 4680520"/>
                <a:gd name="connsiteY16" fmla="*/ 4836522 h 5616624"/>
                <a:gd name="connsiteX17" fmla="*/ 0 w 4680520"/>
                <a:gd name="connsiteY17" fmla="*/ 4680520 h 5616624"/>
                <a:gd name="connsiteX18" fmla="*/ -555063 w 4680520"/>
                <a:gd name="connsiteY18" fmla="*/ 4188148 h 5616624"/>
                <a:gd name="connsiteX19" fmla="*/ 0 w 4680520"/>
                <a:gd name="connsiteY19" fmla="*/ 3276364 h 5616624"/>
                <a:gd name="connsiteX20" fmla="*/ 0 w 4680520"/>
                <a:gd name="connsiteY20" fmla="*/ 780102 h 5616624"/>
                <a:gd name="connsiteX0" fmla="*/ 555063 w 5235583"/>
                <a:gd name="connsiteY0" fmla="*/ 780102 h 5616624"/>
                <a:gd name="connsiteX1" fmla="*/ 1335165 w 5235583"/>
                <a:gd name="connsiteY1" fmla="*/ 0 h 5616624"/>
                <a:gd name="connsiteX2" fmla="*/ 1335150 w 5235583"/>
                <a:gd name="connsiteY2" fmla="*/ 0 h 5616624"/>
                <a:gd name="connsiteX3" fmla="*/ 1335150 w 5235583"/>
                <a:gd name="connsiteY3" fmla="*/ 0 h 5616624"/>
                <a:gd name="connsiteX4" fmla="*/ 2505280 w 5235583"/>
                <a:gd name="connsiteY4" fmla="*/ 0 h 5616624"/>
                <a:gd name="connsiteX5" fmla="*/ 4455481 w 5235583"/>
                <a:gd name="connsiteY5" fmla="*/ 0 h 5616624"/>
                <a:gd name="connsiteX6" fmla="*/ 5235583 w 5235583"/>
                <a:gd name="connsiteY6" fmla="*/ 780102 h 5616624"/>
                <a:gd name="connsiteX7" fmla="*/ 5235583 w 5235583"/>
                <a:gd name="connsiteY7" fmla="*/ 3276364 h 5616624"/>
                <a:gd name="connsiteX8" fmla="*/ 5235583 w 5235583"/>
                <a:gd name="connsiteY8" fmla="*/ 3276364 h 5616624"/>
                <a:gd name="connsiteX9" fmla="*/ 5235583 w 5235583"/>
                <a:gd name="connsiteY9" fmla="*/ 4680520 h 5616624"/>
                <a:gd name="connsiteX10" fmla="*/ 5235583 w 5235583"/>
                <a:gd name="connsiteY10" fmla="*/ 4836522 h 5616624"/>
                <a:gd name="connsiteX11" fmla="*/ 4455481 w 5235583"/>
                <a:gd name="connsiteY11" fmla="*/ 5616624 h 5616624"/>
                <a:gd name="connsiteX12" fmla="*/ 2505280 w 5235583"/>
                <a:gd name="connsiteY12" fmla="*/ 5616624 h 5616624"/>
                <a:gd name="connsiteX13" fmla="*/ 1335150 w 5235583"/>
                <a:gd name="connsiteY13" fmla="*/ 5616624 h 5616624"/>
                <a:gd name="connsiteX14" fmla="*/ 1335150 w 5235583"/>
                <a:gd name="connsiteY14" fmla="*/ 5616624 h 5616624"/>
                <a:gd name="connsiteX15" fmla="*/ 1335165 w 5235583"/>
                <a:gd name="connsiteY15" fmla="*/ 5616624 h 5616624"/>
                <a:gd name="connsiteX16" fmla="*/ 555063 w 5235583"/>
                <a:gd name="connsiteY16" fmla="*/ 4836522 h 5616624"/>
                <a:gd name="connsiteX17" fmla="*/ 564207 w 5235583"/>
                <a:gd name="connsiteY17" fmla="*/ 4049584 h 5616624"/>
                <a:gd name="connsiteX18" fmla="*/ 0 w 5235583"/>
                <a:gd name="connsiteY18" fmla="*/ 4188148 h 5616624"/>
                <a:gd name="connsiteX19" fmla="*/ 555063 w 5235583"/>
                <a:gd name="connsiteY19" fmla="*/ 3276364 h 5616624"/>
                <a:gd name="connsiteX20" fmla="*/ 555063 w 5235583"/>
                <a:gd name="connsiteY20" fmla="*/ 780102 h 561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35583" h="5616624">
                  <a:moveTo>
                    <a:pt x="555063" y="780102"/>
                  </a:moveTo>
                  <a:cubicBezTo>
                    <a:pt x="555063" y="349264"/>
                    <a:pt x="904327" y="0"/>
                    <a:pt x="1335165" y="0"/>
                  </a:cubicBezTo>
                  <a:lnTo>
                    <a:pt x="1335150" y="0"/>
                  </a:lnTo>
                  <a:lnTo>
                    <a:pt x="1335150" y="0"/>
                  </a:lnTo>
                  <a:lnTo>
                    <a:pt x="2505280" y="0"/>
                  </a:lnTo>
                  <a:lnTo>
                    <a:pt x="4455481" y="0"/>
                  </a:lnTo>
                  <a:cubicBezTo>
                    <a:pt x="4886319" y="0"/>
                    <a:pt x="5235583" y="349264"/>
                    <a:pt x="5235583" y="780102"/>
                  </a:cubicBezTo>
                  <a:lnTo>
                    <a:pt x="5235583" y="3276364"/>
                  </a:lnTo>
                  <a:lnTo>
                    <a:pt x="5235583" y="3276364"/>
                  </a:lnTo>
                  <a:lnTo>
                    <a:pt x="5235583" y="4680520"/>
                  </a:lnTo>
                  <a:lnTo>
                    <a:pt x="5235583" y="4836522"/>
                  </a:lnTo>
                  <a:cubicBezTo>
                    <a:pt x="5235583" y="5267360"/>
                    <a:pt x="4886319" y="5616624"/>
                    <a:pt x="4455481" y="5616624"/>
                  </a:cubicBezTo>
                  <a:lnTo>
                    <a:pt x="2505280" y="5616624"/>
                  </a:lnTo>
                  <a:lnTo>
                    <a:pt x="1335150" y="5616624"/>
                  </a:lnTo>
                  <a:lnTo>
                    <a:pt x="1335150" y="5616624"/>
                  </a:lnTo>
                  <a:lnTo>
                    <a:pt x="1335165" y="5616624"/>
                  </a:lnTo>
                  <a:cubicBezTo>
                    <a:pt x="904327" y="5616624"/>
                    <a:pt x="555063" y="5267360"/>
                    <a:pt x="555063" y="4836522"/>
                  </a:cubicBezTo>
                  <a:lnTo>
                    <a:pt x="564207" y="4049584"/>
                  </a:lnTo>
                  <a:lnTo>
                    <a:pt x="0" y="4188148"/>
                  </a:lnTo>
                  <a:lnTo>
                    <a:pt x="555063" y="3276364"/>
                  </a:lnTo>
                  <a:lnTo>
                    <a:pt x="555063" y="780102"/>
                  </a:lnTo>
                  <a:close/>
                </a:path>
              </a:pathLst>
            </a:custGeom>
            <a:noFill/>
            <a:ln w="28575"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7452320" y="4509120"/>
              <a:ext cx="936104" cy="131350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24237" y="935858"/>
              <a:ext cx="1856574" cy="149048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23388" y="2492896"/>
              <a:ext cx="1943671" cy="153317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27034" y="4302568"/>
              <a:ext cx="1480078" cy="155169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103614">
              <a:off x="5002808" y="3514701"/>
              <a:ext cx="842859" cy="131350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09294">
              <a:off x="4857938" y="726392"/>
              <a:ext cx="842859" cy="1313507"/>
            </a:xfrm>
            <a:prstGeom prst="rect">
              <a:avLst/>
            </a:prstGeom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478378"/>
              </p:ext>
            </p:extLst>
          </p:nvPr>
        </p:nvGraphicFramePr>
        <p:xfrm>
          <a:off x="5148064" y="1789487"/>
          <a:ext cx="1589699" cy="3129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699">
                  <a:extLst>
                    <a:ext uri="{9D8B030D-6E8A-4147-A177-3AD203B41FA5}">
                      <a16:colId xmlns:a16="http://schemas.microsoft.com/office/drawing/2014/main" val="3399794406"/>
                    </a:ext>
                  </a:extLst>
                </a:gridCol>
              </a:tblGrid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b="0" dirty="0" smtClean="0">
                          <a:solidFill>
                            <a:srgbClr val="FFFF00"/>
                          </a:solidFill>
                        </a:rPr>
                        <a:t>EQF</a:t>
                      </a:r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fr-BE" b="0" dirty="0" smtClean="0">
                          <a:solidFill>
                            <a:srgbClr val="FFFF00"/>
                          </a:solidFill>
                        </a:rPr>
                        <a:t>8</a:t>
                      </a:r>
                      <a:endParaRPr lang="en-GB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367894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7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853585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6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623119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5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497465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4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784334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3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587763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2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079611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FFFF00"/>
                          </a:solidFill>
                        </a:rPr>
                        <a:t>EQF 1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3166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44921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909571"/>
              </p:ext>
            </p:extLst>
          </p:nvPr>
        </p:nvGraphicFramePr>
        <p:xfrm>
          <a:off x="3158577" y="1815986"/>
          <a:ext cx="1589699" cy="3129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699">
                  <a:extLst>
                    <a:ext uri="{9D8B030D-6E8A-4147-A177-3AD203B41FA5}">
                      <a16:colId xmlns:a16="http://schemas.microsoft.com/office/drawing/2014/main" val="3399794406"/>
                    </a:ext>
                  </a:extLst>
                </a:gridCol>
              </a:tblGrid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b="0" dirty="0" smtClean="0">
                          <a:solidFill>
                            <a:srgbClr val="C00000"/>
                          </a:solidFill>
                        </a:rPr>
                        <a:t>NQF</a:t>
                      </a:r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BE" b="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GB" b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367894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7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853585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6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623119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5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497465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4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784334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3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587763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2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079611"/>
                  </a:ext>
                </a:extLst>
              </a:tr>
              <a:tr h="391179"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rgbClr val="C00000"/>
                          </a:solidFill>
                        </a:rPr>
                        <a:t>NQF 1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449212"/>
                  </a:ext>
                </a:extLst>
              </a:tr>
            </a:tbl>
          </a:graphicData>
        </a:graphic>
      </p:graphicFrame>
      <p:sp>
        <p:nvSpPr>
          <p:cNvPr id="15" name="Right Arrow 14"/>
          <p:cNvSpPr/>
          <p:nvPr/>
        </p:nvSpPr>
        <p:spPr>
          <a:xfrm>
            <a:off x="4527035" y="2666311"/>
            <a:ext cx="576064" cy="282179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181253"/>
              </p:ext>
            </p:extLst>
          </p:nvPr>
        </p:nvGraphicFramePr>
        <p:xfrm>
          <a:off x="7093027" y="1137053"/>
          <a:ext cx="1634577" cy="4434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577">
                  <a:extLst>
                    <a:ext uri="{9D8B030D-6E8A-4147-A177-3AD203B41FA5}">
                      <a16:colId xmlns:a16="http://schemas.microsoft.com/office/drawing/2014/main" val="98479187"/>
                    </a:ext>
                  </a:extLst>
                </a:gridCol>
              </a:tblGrid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12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027734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11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152255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10 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642267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9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91401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8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308000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7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114326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6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754411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5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068572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4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244092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3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731133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2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973014"/>
                  </a:ext>
                </a:extLst>
              </a:tr>
              <a:tr h="369525">
                <a:tc>
                  <a:txBody>
                    <a:bodyPr/>
                    <a:lstStyle/>
                    <a:p>
                      <a:pPr algn="ctr"/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SCQF </a:t>
                      </a:r>
                      <a:r>
                        <a:rPr kumimoji="0" lang="fr-BE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1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717111"/>
                  </a:ext>
                </a:extLst>
              </a:tr>
            </a:tbl>
          </a:graphicData>
        </a:graphic>
      </p:graphicFrame>
      <p:sp>
        <p:nvSpPr>
          <p:cNvPr id="17" name="Right Arrow 16"/>
          <p:cNvSpPr/>
          <p:nvPr/>
        </p:nvSpPr>
        <p:spPr>
          <a:xfrm rot="20282837">
            <a:off x="6635333" y="2486190"/>
            <a:ext cx="576064" cy="282179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528" y="181622"/>
            <a:ext cx="525028" cy="7906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2176" y="4961261"/>
            <a:ext cx="1585587" cy="106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8709528" cy="188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err="1" smtClean="0">
                <a:solidFill>
                  <a:srgbClr val="0F5494"/>
                </a:solidFill>
              </a:rPr>
              <a:t>Trasparenza</a:t>
            </a:r>
            <a:r>
              <a:rPr lang="fr-BE" sz="2800" dirty="0" smtClean="0">
                <a:solidFill>
                  <a:srgbClr val="0F5494"/>
                </a:solidFill>
              </a:rPr>
              <a:t> delle </a:t>
            </a:r>
            <a:r>
              <a:rPr lang="fr-BE" sz="2800" dirty="0" err="1" smtClean="0">
                <a:solidFill>
                  <a:srgbClr val="0F5494"/>
                </a:solidFill>
              </a:rPr>
              <a:t>qualifiche</a:t>
            </a:r>
            <a:r>
              <a:rPr lang="fr-BE" sz="2800" dirty="0" smtClean="0">
                <a:solidFill>
                  <a:srgbClr val="0F5494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800" dirty="0" err="1" smtClean="0">
                <a:solidFill>
                  <a:srgbClr val="0F5494"/>
                </a:solidFill>
              </a:rPr>
              <a:t>Facilità</a:t>
            </a:r>
            <a:r>
              <a:rPr lang="fr-BE" sz="2800" dirty="0" smtClean="0">
                <a:solidFill>
                  <a:srgbClr val="0F5494"/>
                </a:solidFill>
              </a:rPr>
              <a:t> di </a:t>
            </a:r>
            <a:r>
              <a:rPr lang="fr-BE" sz="2800" dirty="0" err="1" smtClean="0">
                <a:solidFill>
                  <a:srgbClr val="0F5494"/>
                </a:solidFill>
              </a:rPr>
              <a:t>lettura</a:t>
            </a:r>
            <a:r>
              <a:rPr lang="fr-BE" sz="2800" dirty="0" smtClean="0">
                <a:solidFill>
                  <a:srgbClr val="0F5494"/>
                </a:solidFill>
              </a:rPr>
              <a:t> e </a:t>
            </a:r>
            <a:r>
              <a:rPr lang="fr-BE" sz="2800" dirty="0" err="1" smtClean="0">
                <a:solidFill>
                  <a:srgbClr val="0F5494"/>
                </a:solidFill>
              </a:rPr>
              <a:t>comprensione</a:t>
            </a:r>
            <a:r>
              <a:rPr lang="fr-BE" sz="2800" dirty="0" smtClean="0">
                <a:solidFill>
                  <a:srgbClr val="0F5494"/>
                </a:solidFill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800" dirty="0" err="1" smtClean="0">
                <a:solidFill>
                  <a:srgbClr val="0F5494"/>
                </a:solidFill>
              </a:rPr>
              <a:t>Migliore</a:t>
            </a:r>
            <a:r>
              <a:rPr lang="fr-BE" sz="2800" dirty="0" smtClean="0">
                <a:solidFill>
                  <a:srgbClr val="0F5494"/>
                </a:solidFill>
              </a:rPr>
              <a:t> </a:t>
            </a:r>
            <a:r>
              <a:rPr lang="fr-BE" sz="2800" dirty="0" err="1" smtClean="0">
                <a:solidFill>
                  <a:srgbClr val="0F5494"/>
                </a:solidFill>
              </a:rPr>
              <a:t>comunicazione</a:t>
            </a:r>
            <a:r>
              <a:rPr lang="fr-BE" sz="2800" dirty="0" smtClean="0">
                <a:solidFill>
                  <a:srgbClr val="0F5494"/>
                </a:solidFill>
              </a:rPr>
              <a:t>;</a:t>
            </a:r>
          </a:p>
          <a:p>
            <a:pPr algn="r"/>
            <a:r>
              <a:rPr lang="fr-BE" sz="2800" dirty="0" err="1" smtClean="0">
                <a:solidFill>
                  <a:srgbClr val="0F5494"/>
                </a:solidFill>
              </a:rPr>
              <a:t>Trasparenza</a:t>
            </a:r>
            <a:r>
              <a:rPr lang="fr-BE" sz="2800" dirty="0" smtClean="0">
                <a:solidFill>
                  <a:srgbClr val="0F5494"/>
                </a:solidFill>
              </a:rPr>
              <a:t> delle </a:t>
            </a:r>
            <a:r>
              <a:rPr lang="fr-BE" sz="2800" dirty="0" err="1" smtClean="0">
                <a:solidFill>
                  <a:srgbClr val="0F5494"/>
                </a:solidFill>
              </a:rPr>
              <a:t>competenze</a:t>
            </a:r>
            <a:r>
              <a:rPr lang="fr-BE" sz="2800" dirty="0" smtClean="0">
                <a:solidFill>
                  <a:srgbClr val="0F5494"/>
                </a:solidFill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076530"/>
            <a:ext cx="4967539" cy="190934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55446" y="4622364"/>
            <a:ext cx="2232248" cy="1666882"/>
            <a:chOff x="323528" y="4282398"/>
            <a:chExt cx="1821437" cy="131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4282398"/>
              <a:ext cx="842859" cy="1313507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259632" y="4310950"/>
              <a:ext cx="885333" cy="939828"/>
              <a:chOff x="3472827" y="408914"/>
              <a:chExt cx="5235583" cy="5616624"/>
            </a:xfrm>
          </p:grpSpPr>
          <p:sp>
            <p:nvSpPr>
              <p:cNvPr id="8" name="Rounded Rectangular Callout 4"/>
              <p:cNvSpPr/>
              <p:nvPr/>
            </p:nvSpPr>
            <p:spPr>
              <a:xfrm>
                <a:off x="3472827" y="408914"/>
                <a:ext cx="5235583" cy="5616624"/>
              </a:xfrm>
              <a:custGeom>
                <a:avLst/>
                <a:gdLst>
                  <a:gd name="connsiteX0" fmla="*/ 0 w 4680520"/>
                  <a:gd name="connsiteY0" fmla="*/ 780102 h 5616624"/>
                  <a:gd name="connsiteX1" fmla="*/ 780102 w 4680520"/>
                  <a:gd name="connsiteY1" fmla="*/ 0 h 5616624"/>
                  <a:gd name="connsiteX2" fmla="*/ 780087 w 4680520"/>
                  <a:gd name="connsiteY2" fmla="*/ 0 h 5616624"/>
                  <a:gd name="connsiteX3" fmla="*/ 780087 w 4680520"/>
                  <a:gd name="connsiteY3" fmla="*/ 0 h 5616624"/>
                  <a:gd name="connsiteX4" fmla="*/ 1950217 w 4680520"/>
                  <a:gd name="connsiteY4" fmla="*/ 0 h 5616624"/>
                  <a:gd name="connsiteX5" fmla="*/ 3900418 w 4680520"/>
                  <a:gd name="connsiteY5" fmla="*/ 0 h 5616624"/>
                  <a:gd name="connsiteX6" fmla="*/ 4680520 w 4680520"/>
                  <a:gd name="connsiteY6" fmla="*/ 780102 h 5616624"/>
                  <a:gd name="connsiteX7" fmla="*/ 4680520 w 4680520"/>
                  <a:gd name="connsiteY7" fmla="*/ 3276364 h 5616624"/>
                  <a:gd name="connsiteX8" fmla="*/ 4680520 w 4680520"/>
                  <a:gd name="connsiteY8" fmla="*/ 3276364 h 5616624"/>
                  <a:gd name="connsiteX9" fmla="*/ 4680520 w 4680520"/>
                  <a:gd name="connsiteY9" fmla="*/ 4680520 h 5616624"/>
                  <a:gd name="connsiteX10" fmla="*/ 4680520 w 4680520"/>
                  <a:gd name="connsiteY10" fmla="*/ 4836522 h 5616624"/>
                  <a:gd name="connsiteX11" fmla="*/ 3900418 w 4680520"/>
                  <a:gd name="connsiteY11" fmla="*/ 5616624 h 5616624"/>
                  <a:gd name="connsiteX12" fmla="*/ 1950217 w 4680520"/>
                  <a:gd name="connsiteY12" fmla="*/ 5616624 h 5616624"/>
                  <a:gd name="connsiteX13" fmla="*/ 780087 w 4680520"/>
                  <a:gd name="connsiteY13" fmla="*/ 5616624 h 5616624"/>
                  <a:gd name="connsiteX14" fmla="*/ 780087 w 4680520"/>
                  <a:gd name="connsiteY14" fmla="*/ 5616624 h 5616624"/>
                  <a:gd name="connsiteX15" fmla="*/ 780102 w 4680520"/>
                  <a:gd name="connsiteY15" fmla="*/ 5616624 h 5616624"/>
                  <a:gd name="connsiteX16" fmla="*/ 0 w 4680520"/>
                  <a:gd name="connsiteY16" fmla="*/ 4836522 h 5616624"/>
                  <a:gd name="connsiteX17" fmla="*/ 0 w 4680520"/>
                  <a:gd name="connsiteY17" fmla="*/ 4680520 h 5616624"/>
                  <a:gd name="connsiteX18" fmla="*/ -555063 w 4680520"/>
                  <a:gd name="connsiteY18" fmla="*/ 4188148 h 5616624"/>
                  <a:gd name="connsiteX19" fmla="*/ 0 w 4680520"/>
                  <a:gd name="connsiteY19" fmla="*/ 3276364 h 5616624"/>
                  <a:gd name="connsiteX20" fmla="*/ 0 w 4680520"/>
                  <a:gd name="connsiteY20" fmla="*/ 780102 h 5616624"/>
                  <a:gd name="connsiteX0" fmla="*/ 555063 w 5235583"/>
                  <a:gd name="connsiteY0" fmla="*/ 780102 h 5616624"/>
                  <a:gd name="connsiteX1" fmla="*/ 1335165 w 5235583"/>
                  <a:gd name="connsiteY1" fmla="*/ 0 h 5616624"/>
                  <a:gd name="connsiteX2" fmla="*/ 1335150 w 5235583"/>
                  <a:gd name="connsiteY2" fmla="*/ 0 h 5616624"/>
                  <a:gd name="connsiteX3" fmla="*/ 1335150 w 5235583"/>
                  <a:gd name="connsiteY3" fmla="*/ 0 h 5616624"/>
                  <a:gd name="connsiteX4" fmla="*/ 2505280 w 5235583"/>
                  <a:gd name="connsiteY4" fmla="*/ 0 h 5616624"/>
                  <a:gd name="connsiteX5" fmla="*/ 4455481 w 5235583"/>
                  <a:gd name="connsiteY5" fmla="*/ 0 h 5616624"/>
                  <a:gd name="connsiteX6" fmla="*/ 5235583 w 5235583"/>
                  <a:gd name="connsiteY6" fmla="*/ 780102 h 5616624"/>
                  <a:gd name="connsiteX7" fmla="*/ 5235583 w 5235583"/>
                  <a:gd name="connsiteY7" fmla="*/ 3276364 h 5616624"/>
                  <a:gd name="connsiteX8" fmla="*/ 5235583 w 5235583"/>
                  <a:gd name="connsiteY8" fmla="*/ 3276364 h 5616624"/>
                  <a:gd name="connsiteX9" fmla="*/ 5235583 w 5235583"/>
                  <a:gd name="connsiteY9" fmla="*/ 4680520 h 5616624"/>
                  <a:gd name="connsiteX10" fmla="*/ 5235583 w 5235583"/>
                  <a:gd name="connsiteY10" fmla="*/ 4836522 h 5616624"/>
                  <a:gd name="connsiteX11" fmla="*/ 4455481 w 5235583"/>
                  <a:gd name="connsiteY11" fmla="*/ 5616624 h 5616624"/>
                  <a:gd name="connsiteX12" fmla="*/ 2505280 w 5235583"/>
                  <a:gd name="connsiteY12" fmla="*/ 5616624 h 5616624"/>
                  <a:gd name="connsiteX13" fmla="*/ 1335150 w 5235583"/>
                  <a:gd name="connsiteY13" fmla="*/ 5616624 h 5616624"/>
                  <a:gd name="connsiteX14" fmla="*/ 1335150 w 5235583"/>
                  <a:gd name="connsiteY14" fmla="*/ 5616624 h 5616624"/>
                  <a:gd name="connsiteX15" fmla="*/ 1335165 w 5235583"/>
                  <a:gd name="connsiteY15" fmla="*/ 5616624 h 5616624"/>
                  <a:gd name="connsiteX16" fmla="*/ 555063 w 5235583"/>
                  <a:gd name="connsiteY16" fmla="*/ 4836522 h 5616624"/>
                  <a:gd name="connsiteX17" fmla="*/ 564207 w 5235583"/>
                  <a:gd name="connsiteY17" fmla="*/ 4049584 h 5616624"/>
                  <a:gd name="connsiteX18" fmla="*/ 0 w 5235583"/>
                  <a:gd name="connsiteY18" fmla="*/ 4188148 h 5616624"/>
                  <a:gd name="connsiteX19" fmla="*/ 555063 w 5235583"/>
                  <a:gd name="connsiteY19" fmla="*/ 3276364 h 5616624"/>
                  <a:gd name="connsiteX20" fmla="*/ 555063 w 5235583"/>
                  <a:gd name="connsiteY20" fmla="*/ 780102 h 561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35583" h="5616624">
                    <a:moveTo>
                      <a:pt x="555063" y="780102"/>
                    </a:moveTo>
                    <a:cubicBezTo>
                      <a:pt x="555063" y="349264"/>
                      <a:pt x="904327" y="0"/>
                      <a:pt x="1335165" y="0"/>
                    </a:cubicBezTo>
                    <a:lnTo>
                      <a:pt x="1335150" y="0"/>
                    </a:lnTo>
                    <a:lnTo>
                      <a:pt x="1335150" y="0"/>
                    </a:lnTo>
                    <a:lnTo>
                      <a:pt x="2505280" y="0"/>
                    </a:lnTo>
                    <a:lnTo>
                      <a:pt x="4455481" y="0"/>
                    </a:lnTo>
                    <a:cubicBezTo>
                      <a:pt x="4886319" y="0"/>
                      <a:pt x="5235583" y="349264"/>
                      <a:pt x="5235583" y="780102"/>
                    </a:cubicBezTo>
                    <a:lnTo>
                      <a:pt x="5235583" y="3276364"/>
                    </a:lnTo>
                    <a:lnTo>
                      <a:pt x="5235583" y="3276364"/>
                    </a:lnTo>
                    <a:lnTo>
                      <a:pt x="5235583" y="4680520"/>
                    </a:lnTo>
                    <a:lnTo>
                      <a:pt x="5235583" y="4836522"/>
                    </a:lnTo>
                    <a:cubicBezTo>
                      <a:pt x="5235583" y="5267360"/>
                      <a:pt x="4886319" y="5616624"/>
                      <a:pt x="4455481" y="5616624"/>
                    </a:cubicBezTo>
                    <a:lnTo>
                      <a:pt x="2505280" y="5616624"/>
                    </a:lnTo>
                    <a:lnTo>
                      <a:pt x="1335150" y="5616624"/>
                    </a:lnTo>
                    <a:lnTo>
                      <a:pt x="1335150" y="5616624"/>
                    </a:lnTo>
                    <a:lnTo>
                      <a:pt x="1335165" y="5616624"/>
                    </a:lnTo>
                    <a:cubicBezTo>
                      <a:pt x="904327" y="5616624"/>
                      <a:pt x="555063" y="5267360"/>
                      <a:pt x="555063" y="4836522"/>
                    </a:cubicBezTo>
                    <a:lnTo>
                      <a:pt x="564207" y="4049584"/>
                    </a:lnTo>
                    <a:lnTo>
                      <a:pt x="0" y="4188148"/>
                    </a:lnTo>
                    <a:lnTo>
                      <a:pt x="555063" y="3276364"/>
                    </a:lnTo>
                    <a:lnTo>
                      <a:pt x="555063" y="780102"/>
                    </a:lnTo>
                    <a:close/>
                  </a:path>
                </a:pathLst>
              </a:custGeom>
              <a:noFill/>
              <a:ln w="28575">
                <a:solidFill>
                  <a:srgbClr val="1331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7452320" y="4509120"/>
                <a:ext cx="936104" cy="1313507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24237" y="935858"/>
                <a:ext cx="1856574" cy="1490489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23388" y="2492896"/>
                <a:ext cx="1943671" cy="1533176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27034" y="4302568"/>
                <a:ext cx="1480078" cy="155169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8103614">
                <a:off x="5002808" y="3514701"/>
                <a:ext cx="842859" cy="1313507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309294">
                <a:off x="4857938" y="726392"/>
                <a:ext cx="842859" cy="1313507"/>
              </a:xfrm>
              <a:prstGeom prst="rect">
                <a:avLst/>
              </a:prstGeom>
            </p:spPr>
          </p:pic>
        </p:grpSp>
      </p:grpSp>
      <p:grpSp>
        <p:nvGrpSpPr>
          <p:cNvPr id="18" name="Group 17"/>
          <p:cNvGrpSpPr/>
          <p:nvPr/>
        </p:nvGrpSpPr>
        <p:grpSpPr>
          <a:xfrm>
            <a:off x="2729620" y="4236800"/>
            <a:ext cx="1572988" cy="2146139"/>
            <a:chOff x="2237393" y="3919674"/>
            <a:chExt cx="1203331" cy="180955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43402" y="4149080"/>
              <a:ext cx="1097322" cy="158014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0370531">
              <a:off x="2237393" y="3919674"/>
              <a:ext cx="6542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3600" dirty="0" smtClean="0">
                  <a:solidFill>
                    <a:srgbClr val="FF0000"/>
                  </a:solidFill>
                  <a:latin typeface="Showcard Gothic" panose="04020904020102020604" pitchFamily="82" charset="0"/>
                </a:rPr>
                <a:t>?</a:t>
              </a:r>
              <a:endParaRPr lang="en-GB" sz="3600" dirty="0" err="1" smtClean="0">
                <a:solidFill>
                  <a:srgbClr val="FF0000"/>
                </a:solidFill>
                <a:latin typeface="Showcard Gothic" panose="04020904020102020604" pitchFamily="82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926129" y="3985876"/>
            <a:ext cx="4245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0F5494"/>
                </a:solidFill>
              </a:rPr>
              <a:t>	Europass CV</a:t>
            </a:r>
          </a:p>
          <a:p>
            <a:r>
              <a:rPr lang="fr-BE" sz="2400" dirty="0" smtClean="0">
                <a:solidFill>
                  <a:srgbClr val="0F5494"/>
                </a:solidFill>
              </a:rPr>
              <a:t>     Europass Mobility</a:t>
            </a:r>
          </a:p>
          <a:p>
            <a:r>
              <a:rPr lang="fr-BE" sz="2400" dirty="0" err="1" smtClean="0">
                <a:solidFill>
                  <a:srgbClr val="0F5494"/>
                </a:solidFill>
              </a:rPr>
              <a:t>Youthpass</a:t>
            </a:r>
            <a:endParaRPr lang="en-GB" sz="240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9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772</TotalTime>
  <Words>160</Words>
  <Application>Microsoft Office PowerPoint</Application>
  <PresentationFormat>On-screen Show (4:3)</PresentationFormat>
  <Paragraphs>81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MS Gothic</vt:lpstr>
      <vt:lpstr>NSimSun</vt:lpstr>
      <vt:lpstr>Arial</vt:lpstr>
      <vt:lpstr>Bernard MT Condensed</vt:lpstr>
      <vt:lpstr>Harlow Solid Italic</vt:lpstr>
      <vt:lpstr>Kunstler Script</vt:lpstr>
      <vt:lpstr>Showcard Gothic</vt:lpstr>
      <vt:lpstr>Stencil</vt:lpstr>
      <vt:lpstr>Times New Roman</vt:lpstr>
      <vt:lpstr>Verdana</vt:lpstr>
      <vt:lpstr>Default Design</vt:lpstr>
      <vt:lpstr>La strategia europea per la trasparenza delle qualificazioni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Trasparenza:  Trasparenza delle qualifiche  Convalida delle competenze  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SCATOLI Carlo (EMPL)</dc:creator>
  <cp:lastModifiedBy>SCATOLI Carlo (EMPL)</cp:lastModifiedBy>
  <cp:revision>33</cp:revision>
  <cp:lastPrinted>2018-12-03T14:39:56Z</cp:lastPrinted>
  <dcterms:created xsi:type="dcterms:W3CDTF">2018-11-29T10:20:57Z</dcterms:created>
  <dcterms:modified xsi:type="dcterms:W3CDTF">2018-12-03T14:44:38Z</dcterms:modified>
</cp:coreProperties>
</file>